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6" r:id="rId20"/>
    <p:sldId id="277" r:id="rId21"/>
    <p:sldId id="278" r:id="rId22"/>
    <p:sldId id="279" r:id="rId23"/>
    <p:sldId id="280" r:id="rId24"/>
    <p:sldId id="281" r:id="rId25"/>
    <p:sldId id="285" r:id="rId26"/>
    <p:sldId id="282" r:id="rId27"/>
    <p:sldId id="286"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F56"/>
    <a:srgbClr val="7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091" y="27"/>
      </p:cViewPr>
      <p:guideLst/>
    </p:cSldViewPr>
  </p:slideViewPr>
  <p:notesTextViewPr>
    <p:cViewPr>
      <p:scale>
        <a:sx n="1" d="1"/>
        <a:sy n="1" d="1"/>
      </p:scale>
      <p:origin x="0" y="0"/>
    </p:cViewPr>
  </p:notesTextViewPr>
  <p:sorterViewPr>
    <p:cViewPr>
      <p:scale>
        <a:sx n="100" d="100"/>
        <a:sy n="100" d="100"/>
      </p:scale>
      <p:origin x="0" y="-625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D:\2024%20SEPT\THE%20PATIENT%20MOVEMENT%20IN%20NUMBERS\BRAZIL\Patients%20in%20action%20responses%20+%20grap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2024%20SEPT\THE%20PATIENT%20MOVEMENT%20IN%20NUMBERS\BRAZIL\Patients%20in%20action%20responses%20+%20grap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2024%20SEPT\THE%20PATIENT%20MOVEMENT%20IN%20NUMBERS\BRAZIL\Patients%20in%20action%20responses%20+%20graph.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2024%20SEPT\THE%20PATIENT%20MOVEMENT%20IN%20NUMBERS\BRAZIL\Patients%20in%20action%20responses%20+%20graph.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2024%20SEPT\THE%20PATIENT%20MOVEMENT%20IN%20NUMBERS\BRAZIL\Patients%20in%20action%20responses%20+%20graph.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2024%20SEPT\THE%20PATIENT%20MOVEMENT%20IN%20NUMBERS\BRAZIL\Patients%20in%20action%20responses%20+%20graph.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2024%20SEPT\THE%20PATIENT%20MOVEMENT%20IN%20NUMBERS\BRAZIL\Patients%20in%20action%20responses%20+%20graph.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2024%20SEPT\THE%20PATIENT%20MOVEMENT%20IN%20NUMBERS\BRAZIL\BACKGROUND\Patients%20in%20action%20responses%20+%20graph.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623490200510949E-2"/>
          <c:y val="1.426838912232661E-2"/>
          <c:w val="0.91713747645951038"/>
          <c:h val="0.715467448921825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7092BE"/>
              </a:solidFill>
              <a:ln>
                <a:noFill/>
              </a:ln>
              <a:effectLst/>
            </c:spPr>
            <c:extLst>
              <c:ext xmlns:c16="http://schemas.microsoft.com/office/drawing/2014/chart" uri="{C3380CC4-5D6E-409C-BE32-E72D297353CC}">
                <c16:uniqueId val="{00000001-6E87-4F92-A57B-BFCA8D5B1D80}"/>
              </c:ext>
            </c:extLst>
          </c:dPt>
          <c:dPt>
            <c:idx val="1"/>
            <c:invertIfNegative val="0"/>
            <c:bubble3D val="0"/>
            <c:spPr>
              <a:solidFill>
                <a:srgbClr val="98990C"/>
              </a:solidFill>
              <a:ln>
                <a:noFill/>
              </a:ln>
              <a:effectLst/>
            </c:spPr>
            <c:extLst>
              <c:ext xmlns:c16="http://schemas.microsoft.com/office/drawing/2014/chart" uri="{C3380CC4-5D6E-409C-BE32-E72D297353CC}">
                <c16:uniqueId val="{00000003-6E87-4F92-A57B-BFCA8D5B1D80}"/>
              </c:ext>
            </c:extLst>
          </c:dPt>
          <c:dPt>
            <c:idx val="2"/>
            <c:invertIfNegative val="0"/>
            <c:bubble3D val="0"/>
            <c:spPr>
              <a:solidFill>
                <a:srgbClr val="DEDC06"/>
              </a:solidFill>
              <a:ln>
                <a:noFill/>
              </a:ln>
              <a:effectLst/>
            </c:spPr>
            <c:extLst>
              <c:ext xmlns:c16="http://schemas.microsoft.com/office/drawing/2014/chart" uri="{C3380CC4-5D6E-409C-BE32-E72D297353CC}">
                <c16:uniqueId val="{00000005-6E87-4F92-A57B-BFCA8D5B1D80}"/>
              </c:ext>
            </c:extLst>
          </c:dPt>
          <c:dPt>
            <c:idx val="3"/>
            <c:invertIfNegative val="0"/>
            <c:bubble3D val="0"/>
            <c:spPr>
              <a:solidFill>
                <a:srgbClr val="083F56"/>
              </a:solidFill>
              <a:ln>
                <a:noFill/>
              </a:ln>
              <a:effectLst/>
            </c:spPr>
            <c:extLst>
              <c:ext xmlns:c16="http://schemas.microsoft.com/office/drawing/2014/chart" uri="{C3380CC4-5D6E-409C-BE32-E72D297353CC}">
                <c16:uniqueId val="{00000007-6E87-4F92-A57B-BFCA8D5B1D8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'Q2'!$A$3:$A$6</c:f>
              <c:strCache>
                <c:ptCount val="4"/>
                <c:pt idx="0">
                  <c:v>Yes</c:v>
                </c:pt>
                <c:pt idx="1">
                  <c:v>Sometimes</c:v>
                </c:pt>
                <c:pt idx="2">
                  <c:v>No, would like to</c:v>
                </c:pt>
                <c:pt idx="3">
                  <c:v>No</c:v>
                </c:pt>
              </c:strCache>
            </c:strRef>
          </c:cat>
          <c:val>
            <c:numRef>
              <c:f>'Q2'!$C$3:$C$6</c:f>
              <c:numCache>
                <c:formatCode>0%</c:formatCode>
                <c:ptCount val="4"/>
                <c:pt idx="0">
                  <c:v>0.4838709677419355</c:v>
                </c:pt>
                <c:pt idx="1">
                  <c:v>0.22580645161290322</c:v>
                </c:pt>
                <c:pt idx="2">
                  <c:v>0.16129032258064516</c:v>
                </c:pt>
                <c:pt idx="3">
                  <c:v>0.12903225806451613</c:v>
                </c:pt>
              </c:numCache>
            </c:numRef>
          </c:val>
          <c:extLst>
            <c:ext xmlns:c16="http://schemas.microsoft.com/office/drawing/2014/chart" uri="{C3380CC4-5D6E-409C-BE32-E72D297353CC}">
              <c16:uniqueId val="{00000008-6E87-4F92-A57B-BFCA8D5B1D80}"/>
            </c:ext>
          </c:extLst>
        </c:ser>
        <c:dLbls>
          <c:showLegendKey val="0"/>
          <c:showVal val="1"/>
          <c:showCatName val="0"/>
          <c:showSerName val="0"/>
          <c:showPercent val="0"/>
          <c:showBubbleSize val="0"/>
        </c:dLbls>
        <c:gapWidth val="75"/>
        <c:axId val="1524876079"/>
        <c:axId val="1524884719"/>
      </c:barChart>
      <c:catAx>
        <c:axId val="1524876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24884719"/>
        <c:crosses val="autoZero"/>
        <c:auto val="1"/>
        <c:lblAlgn val="ctr"/>
        <c:lblOffset val="100"/>
        <c:noMultiLvlLbl val="0"/>
      </c:catAx>
      <c:valAx>
        <c:axId val="1524884719"/>
        <c:scaling>
          <c:orientation val="minMax"/>
          <c:max val="1"/>
        </c:scaling>
        <c:delete val="1"/>
        <c:axPos val="l"/>
        <c:numFmt formatCode="0%" sourceLinked="1"/>
        <c:majorTickMark val="out"/>
        <c:minorTickMark val="none"/>
        <c:tickLblPos val="nextTo"/>
        <c:crossAx val="15248760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02294696685956E-2"/>
          <c:y val="6.8018326633809675E-2"/>
          <c:w val="0.91779541060662806"/>
          <c:h val="0.7152812996567773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7092BE"/>
              </a:solidFill>
              <a:ln>
                <a:noFill/>
              </a:ln>
              <a:effectLst/>
            </c:spPr>
            <c:extLst>
              <c:ext xmlns:c16="http://schemas.microsoft.com/office/drawing/2014/chart" uri="{C3380CC4-5D6E-409C-BE32-E72D297353CC}">
                <c16:uniqueId val="{00000001-49E5-403F-8581-3CD28723E954}"/>
              </c:ext>
            </c:extLst>
          </c:dPt>
          <c:dPt>
            <c:idx val="1"/>
            <c:invertIfNegative val="0"/>
            <c:bubble3D val="0"/>
            <c:spPr>
              <a:solidFill>
                <a:srgbClr val="98990C"/>
              </a:solidFill>
              <a:ln>
                <a:noFill/>
              </a:ln>
              <a:effectLst/>
            </c:spPr>
            <c:extLst>
              <c:ext xmlns:c16="http://schemas.microsoft.com/office/drawing/2014/chart" uri="{C3380CC4-5D6E-409C-BE32-E72D297353CC}">
                <c16:uniqueId val="{00000003-49E5-403F-8581-3CD28723E954}"/>
              </c:ext>
            </c:extLst>
          </c:dPt>
          <c:dPt>
            <c:idx val="2"/>
            <c:invertIfNegative val="0"/>
            <c:bubble3D val="0"/>
            <c:spPr>
              <a:solidFill>
                <a:srgbClr val="DEDC06"/>
              </a:solidFill>
              <a:ln>
                <a:noFill/>
              </a:ln>
              <a:effectLst/>
            </c:spPr>
            <c:extLst>
              <c:ext xmlns:c16="http://schemas.microsoft.com/office/drawing/2014/chart" uri="{C3380CC4-5D6E-409C-BE32-E72D297353CC}">
                <c16:uniqueId val="{00000005-49E5-403F-8581-3CD28723E954}"/>
              </c:ext>
            </c:extLst>
          </c:dPt>
          <c:dPt>
            <c:idx val="3"/>
            <c:invertIfNegative val="0"/>
            <c:bubble3D val="0"/>
            <c:spPr>
              <a:solidFill>
                <a:srgbClr val="083F56"/>
              </a:solidFill>
              <a:ln>
                <a:noFill/>
              </a:ln>
              <a:effectLst/>
            </c:spPr>
            <c:extLst>
              <c:ext xmlns:c16="http://schemas.microsoft.com/office/drawing/2014/chart" uri="{C3380CC4-5D6E-409C-BE32-E72D297353CC}">
                <c16:uniqueId val="{00000007-49E5-403F-8581-3CD28723E95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'Q2'!$A$13:$A$16</c:f>
              <c:strCache>
                <c:ptCount val="4"/>
                <c:pt idx="0">
                  <c:v>Yes</c:v>
                </c:pt>
                <c:pt idx="1">
                  <c:v>Sometimes</c:v>
                </c:pt>
                <c:pt idx="2">
                  <c:v>No, would like to</c:v>
                </c:pt>
                <c:pt idx="3">
                  <c:v>No</c:v>
                </c:pt>
              </c:strCache>
            </c:strRef>
          </c:cat>
          <c:val>
            <c:numRef>
              <c:f>'Q2'!$C$13:$C$16</c:f>
              <c:numCache>
                <c:formatCode>0%</c:formatCode>
                <c:ptCount val="4"/>
                <c:pt idx="0">
                  <c:v>0.42424242424242425</c:v>
                </c:pt>
                <c:pt idx="1">
                  <c:v>0.27272727272727271</c:v>
                </c:pt>
                <c:pt idx="2">
                  <c:v>0.24242424242424243</c:v>
                </c:pt>
                <c:pt idx="3">
                  <c:v>6.0606060606060608E-2</c:v>
                </c:pt>
              </c:numCache>
            </c:numRef>
          </c:val>
          <c:extLst>
            <c:ext xmlns:c16="http://schemas.microsoft.com/office/drawing/2014/chart" uri="{C3380CC4-5D6E-409C-BE32-E72D297353CC}">
              <c16:uniqueId val="{00000008-49E5-403F-8581-3CD28723E954}"/>
            </c:ext>
          </c:extLst>
        </c:ser>
        <c:dLbls>
          <c:showLegendKey val="0"/>
          <c:showVal val="1"/>
          <c:showCatName val="0"/>
          <c:showSerName val="0"/>
          <c:showPercent val="0"/>
          <c:showBubbleSize val="0"/>
        </c:dLbls>
        <c:gapWidth val="75"/>
        <c:axId val="1524876079"/>
        <c:axId val="1524884719"/>
      </c:barChart>
      <c:catAx>
        <c:axId val="1524876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24884719"/>
        <c:crosses val="autoZero"/>
        <c:auto val="1"/>
        <c:lblAlgn val="ctr"/>
        <c:lblOffset val="100"/>
        <c:noMultiLvlLbl val="0"/>
      </c:catAx>
      <c:valAx>
        <c:axId val="1524884719"/>
        <c:scaling>
          <c:orientation val="minMax"/>
          <c:max val="1"/>
        </c:scaling>
        <c:delete val="1"/>
        <c:axPos val="l"/>
        <c:numFmt formatCode="0%" sourceLinked="1"/>
        <c:majorTickMark val="out"/>
        <c:minorTickMark val="none"/>
        <c:tickLblPos val="nextTo"/>
        <c:crossAx val="15248760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7092BE"/>
              </a:solidFill>
              <a:ln>
                <a:noFill/>
              </a:ln>
              <a:effectLst/>
            </c:spPr>
            <c:extLst>
              <c:ext xmlns:c16="http://schemas.microsoft.com/office/drawing/2014/chart" uri="{C3380CC4-5D6E-409C-BE32-E72D297353CC}">
                <c16:uniqueId val="{00000001-D92D-4097-B521-C54BB0C7834A}"/>
              </c:ext>
            </c:extLst>
          </c:dPt>
          <c:dPt>
            <c:idx val="1"/>
            <c:invertIfNegative val="0"/>
            <c:bubble3D val="0"/>
            <c:spPr>
              <a:solidFill>
                <a:srgbClr val="98990C"/>
              </a:solidFill>
              <a:ln>
                <a:noFill/>
              </a:ln>
              <a:effectLst/>
            </c:spPr>
            <c:extLst>
              <c:ext xmlns:c16="http://schemas.microsoft.com/office/drawing/2014/chart" uri="{C3380CC4-5D6E-409C-BE32-E72D297353CC}">
                <c16:uniqueId val="{00000003-D92D-4097-B521-C54BB0C7834A}"/>
              </c:ext>
            </c:extLst>
          </c:dPt>
          <c:dPt>
            <c:idx val="2"/>
            <c:invertIfNegative val="0"/>
            <c:bubble3D val="0"/>
            <c:spPr>
              <a:solidFill>
                <a:srgbClr val="DEDC06"/>
              </a:solidFill>
              <a:ln>
                <a:noFill/>
              </a:ln>
              <a:effectLst/>
            </c:spPr>
            <c:extLst>
              <c:ext xmlns:c16="http://schemas.microsoft.com/office/drawing/2014/chart" uri="{C3380CC4-5D6E-409C-BE32-E72D297353CC}">
                <c16:uniqueId val="{00000005-D92D-4097-B521-C54BB0C7834A}"/>
              </c:ext>
            </c:extLst>
          </c:dPt>
          <c:dPt>
            <c:idx val="3"/>
            <c:invertIfNegative val="0"/>
            <c:bubble3D val="0"/>
            <c:spPr>
              <a:solidFill>
                <a:srgbClr val="FBF3CF"/>
              </a:solidFill>
              <a:ln>
                <a:noFill/>
              </a:ln>
              <a:effectLst/>
            </c:spPr>
            <c:extLst>
              <c:ext xmlns:c16="http://schemas.microsoft.com/office/drawing/2014/chart" uri="{C3380CC4-5D6E-409C-BE32-E72D297353CC}">
                <c16:uniqueId val="{00000007-D92D-4097-B521-C54BB0C7834A}"/>
              </c:ext>
            </c:extLst>
          </c:dPt>
          <c:dPt>
            <c:idx val="4"/>
            <c:invertIfNegative val="0"/>
            <c:bubble3D val="0"/>
            <c:spPr>
              <a:solidFill>
                <a:srgbClr val="083F56"/>
              </a:solidFill>
              <a:ln>
                <a:noFill/>
              </a:ln>
              <a:effectLst/>
            </c:spPr>
            <c:extLst>
              <c:ext xmlns:c16="http://schemas.microsoft.com/office/drawing/2014/chart" uri="{C3380CC4-5D6E-409C-BE32-E72D297353CC}">
                <c16:uniqueId val="{00000009-D92D-4097-B521-C54BB0C7834A}"/>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'Q2'!$A$21:$A$25</c:f>
              <c:strCache>
                <c:ptCount val="5"/>
                <c:pt idx="0">
                  <c:v>Yes</c:v>
                </c:pt>
                <c:pt idx="1">
                  <c:v>Sometimes</c:v>
                </c:pt>
                <c:pt idx="2">
                  <c:v>No, would like to</c:v>
                </c:pt>
                <c:pt idx="3">
                  <c:v>Don't know</c:v>
                </c:pt>
                <c:pt idx="4">
                  <c:v>No</c:v>
                </c:pt>
              </c:strCache>
            </c:strRef>
          </c:cat>
          <c:val>
            <c:numRef>
              <c:f>'Q2'!$C$21:$C$25</c:f>
              <c:numCache>
                <c:formatCode>0%</c:formatCode>
                <c:ptCount val="5"/>
                <c:pt idx="0">
                  <c:v>0.125</c:v>
                </c:pt>
                <c:pt idx="1">
                  <c:v>0.3125</c:v>
                </c:pt>
                <c:pt idx="2">
                  <c:v>9.375E-2</c:v>
                </c:pt>
                <c:pt idx="3">
                  <c:v>0.125</c:v>
                </c:pt>
                <c:pt idx="4">
                  <c:v>0.34375</c:v>
                </c:pt>
              </c:numCache>
            </c:numRef>
          </c:val>
          <c:extLst>
            <c:ext xmlns:c16="http://schemas.microsoft.com/office/drawing/2014/chart" uri="{C3380CC4-5D6E-409C-BE32-E72D297353CC}">
              <c16:uniqueId val="{0000000A-D92D-4097-B521-C54BB0C7834A}"/>
            </c:ext>
          </c:extLst>
        </c:ser>
        <c:dLbls>
          <c:showLegendKey val="0"/>
          <c:showVal val="1"/>
          <c:showCatName val="0"/>
          <c:showSerName val="0"/>
          <c:showPercent val="0"/>
          <c:showBubbleSize val="0"/>
        </c:dLbls>
        <c:gapWidth val="75"/>
        <c:axId val="1524876079"/>
        <c:axId val="1524884719"/>
      </c:barChart>
      <c:catAx>
        <c:axId val="1524876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24884719"/>
        <c:crosses val="autoZero"/>
        <c:auto val="1"/>
        <c:lblAlgn val="ctr"/>
        <c:lblOffset val="100"/>
        <c:noMultiLvlLbl val="0"/>
      </c:catAx>
      <c:valAx>
        <c:axId val="1524884719"/>
        <c:scaling>
          <c:orientation val="minMax"/>
          <c:max val="1"/>
        </c:scaling>
        <c:delete val="1"/>
        <c:axPos val="l"/>
        <c:numFmt formatCode="0%" sourceLinked="1"/>
        <c:majorTickMark val="out"/>
        <c:minorTickMark val="none"/>
        <c:tickLblPos val="nextTo"/>
        <c:crossAx val="15248760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249467148549716E-2"/>
          <c:y val="7.4959421572967394E-2"/>
          <c:w val="0.93527013251783897"/>
          <c:h val="0.74972923122325508"/>
        </c:manualLayout>
      </c:layout>
      <c:barChart>
        <c:barDir val="col"/>
        <c:grouping val="clustered"/>
        <c:varyColors val="0"/>
        <c:ser>
          <c:idx val="0"/>
          <c:order val="0"/>
          <c:spPr>
            <a:solidFill>
              <a:srgbClr val="7092BE"/>
            </a:solidFill>
            <a:ln>
              <a:noFill/>
            </a:ln>
            <a:effectLst/>
          </c:spPr>
          <c:invertIfNegative val="0"/>
          <c:dPt>
            <c:idx val="1"/>
            <c:invertIfNegative val="0"/>
            <c:bubble3D val="0"/>
            <c:spPr>
              <a:solidFill>
                <a:srgbClr val="98990C"/>
              </a:solidFill>
              <a:ln>
                <a:noFill/>
              </a:ln>
              <a:effectLst/>
            </c:spPr>
            <c:extLst>
              <c:ext xmlns:c16="http://schemas.microsoft.com/office/drawing/2014/chart" uri="{C3380CC4-5D6E-409C-BE32-E72D297353CC}">
                <c16:uniqueId val="{00000001-70A2-4D96-8E4D-1E9150C9FE97}"/>
              </c:ext>
            </c:extLst>
          </c:dPt>
          <c:dPt>
            <c:idx val="2"/>
            <c:invertIfNegative val="0"/>
            <c:bubble3D val="0"/>
            <c:spPr>
              <a:solidFill>
                <a:srgbClr val="DEDC06"/>
              </a:solidFill>
              <a:ln>
                <a:noFill/>
              </a:ln>
              <a:effectLst/>
            </c:spPr>
            <c:extLst>
              <c:ext xmlns:c16="http://schemas.microsoft.com/office/drawing/2014/chart" uri="{C3380CC4-5D6E-409C-BE32-E72D297353CC}">
                <c16:uniqueId val="{00000003-70A2-4D96-8E4D-1E9150C9FE97}"/>
              </c:ext>
            </c:extLst>
          </c:dPt>
          <c:dPt>
            <c:idx val="3"/>
            <c:invertIfNegative val="0"/>
            <c:bubble3D val="0"/>
            <c:spPr>
              <a:solidFill>
                <a:srgbClr val="FBF3CF"/>
              </a:solidFill>
              <a:ln>
                <a:noFill/>
              </a:ln>
              <a:effectLst/>
            </c:spPr>
            <c:extLst>
              <c:ext xmlns:c16="http://schemas.microsoft.com/office/drawing/2014/chart" uri="{C3380CC4-5D6E-409C-BE32-E72D297353CC}">
                <c16:uniqueId val="{00000005-70A2-4D96-8E4D-1E9150C9FE97}"/>
              </c:ext>
            </c:extLst>
          </c:dPt>
          <c:dPt>
            <c:idx val="4"/>
            <c:invertIfNegative val="0"/>
            <c:bubble3D val="0"/>
            <c:spPr>
              <a:solidFill>
                <a:srgbClr val="083F56"/>
              </a:solidFill>
              <a:ln>
                <a:noFill/>
              </a:ln>
              <a:effectLst/>
            </c:spPr>
            <c:extLst>
              <c:ext xmlns:c16="http://schemas.microsoft.com/office/drawing/2014/chart" uri="{C3380CC4-5D6E-409C-BE32-E72D297353CC}">
                <c16:uniqueId val="{00000007-70A2-4D96-8E4D-1E9150C9FE9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'Q2'!$A$31:$A$35</c:f>
              <c:strCache>
                <c:ptCount val="5"/>
                <c:pt idx="0">
                  <c:v>Yes</c:v>
                </c:pt>
                <c:pt idx="1">
                  <c:v>Sometimes</c:v>
                </c:pt>
                <c:pt idx="2">
                  <c:v>No, would like to</c:v>
                </c:pt>
                <c:pt idx="3">
                  <c:v>Don't know</c:v>
                </c:pt>
                <c:pt idx="4">
                  <c:v>No</c:v>
                </c:pt>
              </c:strCache>
            </c:strRef>
          </c:cat>
          <c:val>
            <c:numRef>
              <c:f>'Q2'!$C$31:$C$35</c:f>
              <c:numCache>
                <c:formatCode>0%</c:formatCode>
                <c:ptCount val="5"/>
                <c:pt idx="0">
                  <c:v>0.60606060606060608</c:v>
                </c:pt>
                <c:pt idx="1">
                  <c:v>0.24242424242424243</c:v>
                </c:pt>
                <c:pt idx="2">
                  <c:v>6.0606060606060608E-2</c:v>
                </c:pt>
                <c:pt idx="3">
                  <c:v>6.0606060606060608E-2</c:v>
                </c:pt>
                <c:pt idx="4">
                  <c:v>3.0303030303030304E-2</c:v>
                </c:pt>
              </c:numCache>
            </c:numRef>
          </c:val>
          <c:extLst>
            <c:ext xmlns:c16="http://schemas.microsoft.com/office/drawing/2014/chart" uri="{C3380CC4-5D6E-409C-BE32-E72D297353CC}">
              <c16:uniqueId val="{00000008-70A2-4D96-8E4D-1E9150C9FE97}"/>
            </c:ext>
          </c:extLst>
        </c:ser>
        <c:dLbls>
          <c:showLegendKey val="0"/>
          <c:showVal val="1"/>
          <c:showCatName val="0"/>
          <c:showSerName val="0"/>
          <c:showPercent val="0"/>
          <c:showBubbleSize val="0"/>
        </c:dLbls>
        <c:gapWidth val="75"/>
        <c:axId val="1524876079"/>
        <c:axId val="1524884719"/>
      </c:barChart>
      <c:catAx>
        <c:axId val="1524876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24884719"/>
        <c:crosses val="autoZero"/>
        <c:auto val="1"/>
        <c:lblAlgn val="ctr"/>
        <c:lblOffset val="100"/>
        <c:noMultiLvlLbl val="0"/>
      </c:catAx>
      <c:valAx>
        <c:axId val="1524884719"/>
        <c:scaling>
          <c:orientation val="minMax"/>
          <c:max val="1"/>
        </c:scaling>
        <c:delete val="1"/>
        <c:axPos val="l"/>
        <c:numFmt formatCode="0%" sourceLinked="1"/>
        <c:majorTickMark val="out"/>
        <c:minorTickMark val="none"/>
        <c:tickLblPos val="nextTo"/>
        <c:crossAx val="15248760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729867482161058E-2"/>
          <c:y val="7.4959421572967394E-2"/>
          <c:w val="0.93527013251783897"/>
          <c:h val="0.7497292312232550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7092BE"/>
              </a:solidFill>
              <a:ln>
                <a:noFill/>
              </a:ln>
              <a:effectLst/>
            </c:spPr>
            <c:extLst>
              <c:ext xmlns:c16="http://schemas.microsoft.com/office/drawing/2014/chart" uri="{C3380CC4-5D6E-409C-BE32-E72D297353CC}">
                <c16:uniqueId val="{00000001-C3E6-4F64-BE8D-A2E375200BF0}"/>
              </c:ext>
            </c:extLst>
          </c:dPt>
          <c:dPt>
            <c:idx val="1"/>
            <c:invertIfNegative val="0"/>
            <c:bubble3D val="0"/>
            <c:spPr>
              <a:solidFill>
                <a:srgbClr val="98990C"/>
              </a:solidFill>
              <a:ln>
                <a:noFill/>
              </a:ln>
              <a:effectLst/>
            </c:spPr>
            <c:extLst>
              <c:ext xmlns:c16="http://schemas.microsoft.com/office/drawing/2014/chart" uri="{C3380CC4-5D6E-409C-BE32-E72D297353CC}">
                <c16:uniqueId val="{00000003-C3E6-4F64-BE8D-A2E375200BF0}"/>
              </c:ext>
            </c:extLst>
          </c:dPt>
          <c:dPt>
            <c:idx val="2"/>
            <c:invertIfNegative val="0"/>
            <c:bubble3D val="0"/>
            <c:spPr>
              <a:solidFill>
                <a:srgbClr val="DEDC06"/>
              </a:solidFill>
              <a:ln>
                <a:noFill/>
              </a:ln>
              <a:effectLst/>
            </c:spPr>
            <c:extLst>
              <c:ext xmlns:c16="http://schemas.microsoft.com/office/drawing/2014/chart" uri="{C3380CC4-5D6E-409C-BE32-E72D297353CC}">
                <c16:uniqueId val="{00000005-C3E6-4F64-BE8D-A2E375200BF0}"/>
              </c:ext>
            </c:extLst>
          </c:dPt>
          <c:dPt>
            <c:idx val="3"/>
            <c:invertIfNegative val="0"/>
            <c:bubble3D val="0"/>
            <c:spPr>
              <a:solidFill>
                <a:srgbClr val="FBF3CF"/>
              </a:solidFill>
              <a:ln>
                <a:noFill/>
              </a:ln>
              <a:effectLst/>
            </c:spPr>
            <c:extLst>
              <c:ext xmlns:c16="http://schemas.microsoft.com/office/drawing/2014/chart" uri="{C3380CC4-5D6E-409C-BE32-E72D297353CC}">
                <c16:uniqueId val="{00000007-C3E6-4F64-BE8D-A2E375200BF0}"/>
              </c:ext>
            </c:extLst>
          </c:dPt>
          <c:dPt>
            <c:idx val="4"/>
            <c:invertIfNegative val="0"/>
            <c:bubble3D val="0"/>
            <c:spPr>
              <a:solidFill>
                <a:srgbClr val="083F56"/>
              </a:solidFill>
              <a:ln>
                <a:noFill/>
              </a:ln>
              <a:effectLst/>
            </c:spPr>
            <c:extLst>
              <c:ext xmlns:c16="http://schemas.microsoft.com/office/drawing/2014/chart" uri="{C3380CC4-5D6E-409C-BE32-E72D297353CC}">
                <c16:uniqueId val="{00000009-C3E6-4F64-BE8D-A2E375200BF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'Q2'!$A$40:$A$44</c:f>
              <c:strCache>
                <c:ptCount val="5"/>
                <c:pt idx="0">
                  <c:v>Yes</c:v>
                </c:pt>
                <c:pt idx="1">
                  <c:v>Sometimes</c:v>
                </c:pt>
                <c:pt idx="2">
                  <c:v>No, would like to</c:v>
                </c:pt>
                <c:pt idx="3">
                  <c:v>Don't know</c:v>
                </c:pt>
                <c:pt idx="4">
                  <c:v>No</c:v>
                </c:pt>
              </c:strCache>
            </c:strRef>
          </c:cat>
          <c:val>
            <c:numRef>
              <c:f>'Q2'!$C$40:$C$44</c:f>
              <c:numCache>
                <c:formatCode>0%</c:formatCode>
                <c:ptCount val="5"/>
                <c:pt idx="0">
                  <c:v>0.36363636363636365</c:v>
                </c:pt>
                <c:pt idx="1">
                  <c:v>0.27272727272727271</c:v>
                </c:pt>
                <c:pt idx="2">
                  <c:v>0.24242424242424243</c:v>
                </c:pt>
                <c:pt idx="3">
                  <c:v>3.0303030303030304E-2</c:v>
                </c:pt>
                <c:pt idx="4">
                  <c:v>9.0909090909090912E-2</c:v>
                </c:pt>
              </c:numCache>
            </c:numRef>
          </c:val>
          <c:extLst>
            <c:ext xmlns:c16="http://schemas.microsoft.com/office/drawing/2014/chart" uri="{C3380CC4-5D6E-409C-BE32-E72D297353CC}">
              <c16:uniqueId val="{0000000A-C3E6-4F64-BE8D-A2E375200BF0}"/>
            </c:ext>
          </c:extLst>
        </c:ser>
        <c:dLbls>
          <c:showLegendKey val="0"/>
          <c:showVal val="1"/>
          <c:showCatName val="0"/>
          <c:showSerName val="0"/>
          <c:showPercent val="0"/>
          <c:showBubbleSize val="0"/>
        </c:dLbls>
        <c:gapWidth val="75"/>
        <c:axId val="1524876079"/>
        <c:axId val="1524884719"/>
      </c:barChart>
      <c:catAx>
        <c:axId val="1524876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24884719"/>
        <c:crosses val="autoZero"/>
        <c:auto val="1"/>
        <c:lblAlgn val="ctr"/>
        <c:lblOffset val="100"/>
        <c:noMultiLvlLbl val="0"/>
      </c:catAx>
      <c:valAx>
        <c:axId val="1524884719"/>
        <c:scaling>
          <c:orientation val="minMax"/>
          <c:max val="1"/>
        </c:scaling>
        <c:delete val="1"/>
        <c:axPos val="l"/>
        <c:numFmt formatCode="0%" sourceLinked="1"/>
        <c:majorTickMark val="out"/>
        <c:minorTickMark val="none"/>
        <c:tickLblPos val="nextTo"/>
        <c:crossAx val="15248760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729855424122941E-2"/>
          <c:y val="4.2164674634794154E-2"/>
          <c:w val="0.92938024466686886"/>
          <c:h val="0.74972923122325508"/>
        </c:manualLayout>
      </c:layout>
      <c:barChart>
        <c:barDir val="col"/>
        <c:grouping val="clustered"/>
        <c:varyColors val="0"/>
        <c:ser>
          <c:idx val="0"/>
          <c:order val="0"/>
          <c:spPr>
            <a:solidFill>
              <a:srgbClr val="2967A4"/>
            </a:solidFill>
            <a:ln>
              <a:noFill/>
            </a:ln>
            <a:effectLst/>
          </c:spPr>
          <c:invertIfNegative val="0"/>
          <c:dPt>
            <c:idx val="0"/>
            <c:invertIfNegative val="0"/>
            <c:bubble3D val="0"/>
            <c:spPr>
              <a:solidFill>
                <a:srgbClr val="7092BE"/>
              </a:solidFill>
              <a:ln>
                <a:noFill/>
              </a:ln>
              <a:effectLst/>
            </c:spPr>
            <c:extLst>
              <c:ext xmlns:c16="http://schemas.microsoft.com/office/drawing/2014/chart" uri="{C3380CC4-5D6E-409C-BE32-E72D297353CC}">
                <c16:uniqueId val="{00000001-EACC-44BC-A809-84D640BF6AD9}"/>
              </c:ext>
            </c:extLst>
          </c:dPt>
          <c:dPt>
            <c:idx val="1"/>
            <c:invertIfNegative val="0"/>
            <c:bubble3D val="0"/>
            <c:spPr>
              <a:solidFill>
                <a:srgbClr val="98990C"/>
              </a:solidFill>
              <a:ln>
                <a:noFill/>
              </a:ln>
              <a:effectLst/>
            </c:spPr>
            <c:extLst>
              <c:ext xmlns:c16="http://schemas.microsoft.com/office/drawing/2014/chart" uri="{C3380CC4-5D6E-409C-BE32-E72D297353CC}">
                <c16:uniqueId val="{00000003-EACC-44BC-A809-84D640BF6AD9}"/>
              </c:ext>
            </c:extLst>
          </c:dPt>
          <c:dPt>
            <c:idx val="2"/>
            <c:invertIfNegative val="0"/>
            <c:bubble3D val="0"/>
            <c:spPr>
              <a:solidFill>
                <a:srgbClr val="DEDC06"/>
              </a:solidFill>
              <a:ln>
                <a:noFill/>
              </a:ln>
              <a:effectLst/>
            </c:spPr>
            <c:extLst>
              <c:ext xmlns:c16="http://schemas.microsoft.com/office/drawing/2014/chart" uri="{C3380CC4-5D6E-409C-BE32-E72D297353CC}">
                <c16:uniqueId val="{00000005-EACC-44BC-A809-84D640BF6AD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'Q2'!$A$58:$A$61</c:f>
              <c:strCache>
                <c:ptCount val="4"/>
                <c:pt idx="0">
                  <c:v>Yes</c:v>
                </c:pt>
                <c:pt idx="1">
                  <c:v>Sometimes</c:v>
                </c:pt>
                <c:pt idx="2">
                  <c:v>No, would like to</c:v>
                </c:pt>
                <c:pt idx="3">
                  <c:v>No</c:v>
                </c:pt>
              </c:strCache>
            </c:strRef>
          </c:cat>
          <c:val>
            <c:numRef>
              <c:f>'Q2'!$C$58:$C$61</c:f>
              <c:numCache>
                <c:formatCode>0%</c:formatCode>
                <c:ptCount val="4"/>
                <c:pt idx="0">
                  <c:v>0.84848484848484851</c:v>
                </c:pt>
                <c:pt idx="1">
                  <c:v>0.12121212121212122</c:v>
                </c:pt>
                <c:pt idx="2">
                  <c:v>3.0303030303030304E-2</c:v>
                </c:pt>
                <c:pt idx="3">
                  <c:v>0</c:v>
                </c:pt>
              </c:numCache>
            </c:numRef>
          </c:val>
          <c:extLst>
            <c:ext xmlns:c16="http://schemas.microsoft.com/office/drawing/2014/chart" uri="{C3380CC4-5D6E-409C-BE32-E72D297353CC}">
              <c16:uniqueId val="{00000006-EACC-44BC-A809-84D640BF6AD9}"/>
            </c:ext>
          </c:extLst>
        </c:ser>
        <c:dLbls>
          <c:showLegendKey val="0"/>
          <c:showVal val="1"/>
          <c:showCatName val="0"/>
          <c:showSerName val="0"/>
          <c:showPercent val="0"/>
          <c:showBubbleSize val="0"/>
        </c:dLbls>
        <c:gapWidth val="75"/>
        <c:axId val="1524876079"/>
        <c:axId val="1524884719"/>
      </c:barChart>
      <c:catAx>
        <c:axId val="1524876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24884719"/>
        <c:crosses val="autoZero"/>
        <c:auto val="1"/>
        <c:lblAlgn val="ctr"/>
        <c:lblOffset val="100"/>
        <c:noMultiLvlLbl val="0"/>
      </c:catAx>
      <c:valAx>
        <c:axId val="1524884719"/>
        <c:scaling>
          <c:orientation val="minMax"/>
          <c:max val="1"/>
        </c:scaling>
        <c:delete val="1"/>
        <c:axPos val="l"/>
        <c:numFmt formatCode="0%" sourceLinked="1"/>
        <c:majorTickMark val="out"/>
        <c:minorTickMark val="none"/>
        <c:tickLblPos val="nextTo"/>
        <c:crossAx val="15248760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7092BE"/>
              </a:solidFill>
              <a:ln>
                <a:noFill/>
              </a:ln>
              <a:effectLst/>
            </c:spPr>
            <c:extLst>
              <c:ext xmlns:c16="http://schemas.microsoft.com/office/drawing/2014/chart" uri="{C3380CC4-5D6E-409C-BE32-E72D297353CC}">
                <c16:uniqueId val="{00000001-1C09-4179-8722-EAE19BECC8E4}"/>
              </c:ext>
            </c:extLst>
          </c:dPt>
          <c:dPt>
            <c:idx val="1"/>
            <c:invertIfNegative val="0"/>
            <c:bubble3D val="0"/>
            <c:spPr>
              <a:solidFill>
                <a:srgbClr val="98990C"/>
              </a:solidFill>
              <a:ln>
                <a:noFill/>
              </a:ln>
              <a:effectLst/>
            </c:spPr>
            <c:extLst>
              <c:ext xmlns:c16="http://schemas.microsoft.com/office/drawing/2014/chart" uri="{C3380CC4-5D6E-409C-BE32-E72D297353CC}">
                <c16:uniqueId val="{00000003-1C09-4179-8722-EAE19BECC8E4}"/>
              </c:ext>
            </c:extLst>
          </c:dPt>
          <c:dPt>
            <c:idx val="2"/>
            <c:invertIfNegative val="0"/>
            <c:bubble3D val="0"/>
            <c:spPr>
              <a:solidFill>
                <a:srgbClr val="DEDC06"/>
              </a:solidFill>
              <a:ln>
                <a:noFill/>
              </a:ln>
              <a:effectLst/>
            </c:spPr>
            <c:extLst>
              <c:ext xmlns:c16="http://schemas.microsoft.com/office/drawing/2014/chart" uri="{C3380CC4-5D6E-409C-BE32-E72D297353CC}">
                <c16:uniqueId val="{00000005-1C09-4179-8722-EAE19BECC8E4}"/>
              </c:ext>
            </c:extLst>
          </c:dPt>
          <c:dPt>
            <c:idx val="3"/>
            <c:invertIfNegative val="0"/>
            <c:bubble3D val="0"/>
            <c:spPr>
              <a:solidFill>
                <a:srgbClr val="FBF3CF"/>
              </a:solidFill>
              <a:ln>
                <a:noFill/>
              </a:ln>
              <a:effectLst/>
            </c:spPr>
            <c:extLst>
              <c:ext xmlns:c16="http://schemas.microsoft.com/office/drawing/2014/chart" uri="{C3380CC4-5D6E-409C-BE32-E72D297353CC}">
                <c16:uniqueId val="{00000007-1C09-4179-8722-EAE19BECC8E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'Q2'!$A$68:$A$72</c:f>
              <c:strCache>
                <c:ptCount val="5"/>
                <c:pt idx="0">
                  <c:v>Yes</c:v>
                </c:pt>
                <c:pt idx="1">
                  <c:v>Sometimes</c:v>
                </c:pt>
                <c:pt idx="2">
                  <c:v>No, would like to</c:v>
                </c:pt>
                <c:pt idx="3">
                  <c:v>Don’t know</c:v>
                </c:pt>
                <c:pt idx="4">
                  <c:v>No</c:v>
                </c:pt>
              </c:strCache>
            </c:strRef>
          </c:cat>
          <c:val>
            <c:numRef>
              <c:f>'Q2'!$C$68:$C$72</c:f>
              <c:numCache>
                <c:formatCode>0%</c:formatCode>
                <c:ptCount val="5"/>
                <c:pt idx="0">
                  <c:v>0.81818181818181823</c:v>
                </c:pt>
                <c:pt idx="1">
                  <c:v>9.0909090909090912E-2</c:v>
                </c:pt>
                <c:pt idx="2">
                  <c:v>6.0606060606060608E-2</c:v>
                </c:pt>
                <c:pt idx="3">
                  <c:v>3.0303030303030304E-2</c:v>
                </c:pt>
                <c:pt idx="4">
                  <c:v>0</c:v>
                </c:pt>
              </c:numCache>
            </c:numRef>
          </c:val>
          <c:extLst>
            <c:ext xmlns:c16="http://schemas.microsoft.com/office/drawing/2014/chart" uri="{C3380CC4-5D6E-409C-BE32-E72D297353CC}">
              <c16:uniqueId val="{00000008-1C09-4179-8722-EAE19BECC8E4}"/>
            </c:ext>
          </c:extLst>
        </c:ser>
        <c:dLbls>
          <c:showLegendKey val="0"/>
          <c:showVal val="1"/>
          <c:showCatName val="0"/>
          <c:showSerName val="0"/>
          <c:showPercent val="0"/>
          <c:showBubbleSize val="0"/>
        </c:dLbls>
        <c:gapWidth val="75"/>
        <c:axId val="1524876079"/>
        <c:axId val="1524884719"/>
      </c:barChart>
      <c:catAx>
        <c:axId val="1524876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24884719"/>
        <c:crosses val="autoZero"/>
        <c:auto val="1"/>
        <c:lblAlgn val="ctr"/>
        <c:lblOffset val="100"/>
        <c:noMultiLvlLbl val="0"/>
      </c:catAx>
      <c:valAx>
        <c:axId val="1524884719"/>
        <c:scaling>
          <c:orientation val="minMax"/>
          <c:max val="1"/>
        </c:scaling>
        <c:delete val="1"/>
        <c:axPos val="l"/>
        <c:numFmt formatCode="0%" sourceLinked="1"/>
        <c:majorTickMark val="out"/>
        <c:minorTickMark val="none"/>
        <c:tickLblPos val="nextTo"/>
        <c:crossAx val="15248760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spPr>
            <a:solidFill>
              <a:srgbClr val="7092BE"/>
            </a:solidFill>
            <a:ln>
              <a:noFill/>
            </a:ln>
            <a:effectLst/>
          </c:spPr>
          <c:invertIfNegative val="0"/>
          <c:dPt>
            <c:idx val="1"/>
            <c:invertIfNegative val="0"/>
            <c:bubble3D val="0"/>
            <c:spPr>
              <a:solidFill>
                <a:srgbClr val="98990C"/>
              </a:solidFill>
              <a:ln>
                <a:noFill/>
              </a:ln>
              <a:effectLst/>
            </c:spPr>
            <c:extLst>
              <c:ext xmlns:c16="http://schemas.microsoft.com/office/drawing/2014/chart" uri="{C3380CC4-5D6E-409C-BE32-E72D297353CC}">
                <c16:uniqueId val="{00000001-9FCD-455F-83BD-0F9D29CA7F5E}"/>
              </c:ext>
            </c:extLst>
          </c:dPt>
          <c:dPt>
            <c:idx val="2"/>
            <c:invertIfNegative val="0"/>
            <c:bubble3D val="0"/>
            <c:spPr>
              <a:solidFill>
                <a:srgbClr val="DEDC06"/>
              </a:solidFill>
              <a:ln>
                <a:noFill/>
              </a:ln>
              <a:effectLst/>
            </c:spPr>
            <c:extLst>
              <c:ext xmlns:c16="http://schemas.microsoft.com/office/drawing/2014/chart" uri="{C3380CC4-5D6E-409C-BE32-E72D297353CC}">
                <c16:uniqueId val="{00000003-9FCD-455F-83BD-0F9D29CA7F5E}"/>
              </c:ext>
            </c:extLst>
          </c:dPt>
          <c:dPt>
            <c:idx val="3"/>
            <c:invertIfNegative val="0"/>
            <c:bubble3D val="0"/>
            <c:spPr>
              <a:solidFill>
                <a:srgbClr val="FBF3CF"/>
              </a:solidFill>
              <a:ln>
                <a:noFill/>
              </a:ln>
              <a:effectLst/>
            </c:spPr>
            <c:extLst>
              <c:ext xmlns:c16="http://schemas.microsoft.com/office/drawing/2014/chart" uri="{C3380CC4-5D6E-409C-BE32-E72D297353CC}">
                <c16:uniqueId val="{00000005-9FCD-455F-83BD-0F9D29CA7F5E}"/>
              </c:ext>
            </c:extLst>
          </c:dPt>
          <c:dPt>
            <c:idx val="4"/>
            <c:invertIfNegative val="0"/>
            <c:bubble3D val="0"/>
            <c:spPr>
              <a:solidFill>
                <a:srgbClr val="083F56"/>
              </a:solidFill>
              <a:ln>
                <a:noFill/>
              </a:ln>
              <a:effectLst/>
            </c:spPr>
            <c:extLst>
              <c:ext xmlns:c16="http://schemas.microsoft.com/office/drawing/2014/chart" uri="{C3380CC4-5D6E-409C-BE32-E72D297353CC}">
                <c16:uniqueId val="{00000007-9FCD-455F-83BD-0F9D29CA7F5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'Q2'!$A$77:$A$81</c:f>
              <c:strCache>
                <c:ptCount val="5"/>
                <c:pt idx="0">
                  <c:v>Yes</c:v>
                </c:pt>
                <c:pt idx="1">
                  <c:v>Sometimes</c:v>
                </c:pt>
                <c:pt idx="2">
                  <c:v>No, would like to</c:v>
                </c:pt>
                <c:pt idx="3">
                  <c:v>Don't know</c:v>
                </c:pt>
                <c:pt idx="4">
                  <c:v>No</c:v>
                </c:pt>
              </c:strCache>
            </c:strRef>
          </c:cat>
          <c:val>
            <c:numRef>
              <c:f>'Q2'!$C$77:$C$81</c:f>
              <c:numCache>
                <c:formatCode>0%</c:formatCode>
                <c:ptCount val="5"/>
                <c:pt idx="0">
                  <c:v>0.51515151515151514</c:v>
                </c:pt>
                <c:pt idx="1">
                  <c:v>0.33333333333333331</c:v>
                </c:pt>
                <c:pt idx="2">
                  <c:v>6.0606060606060608E-2</c:v>
                </c:pt>
                <c:pt idx="3">
                  <c:v>6.0606060606060608E-2</c:v>
                </c:pt>
                <c:pt idx="4">
                  <c:v>3.0303030303030304E-2</c:v>
                </c:pt>
              </c:numCache>
            </c:numRef>
          </c:val>
          <c:extLst>
            <c:ext xmlns:c16="http://schemas.microsoft.com/office/drawing/2014/chart" uri="{C3380CC4-5D6E-409C-BE32-E72D297353CC}">
              <c16:uniqueId val="{00000008-9FCD-455F-83BD-0F9D29CA7F5E}"/>
            </c:ext>
          </c:extLst>
        </c:ser>
        <c:dLbls>
          <c:showLegendKey val="0"/>
          <c:showVal val="1"/>
          <c:showCatName val="0"/>
          <c:showSerName val="0"/>
          <c:showPercent val="0"/>
          <c:showBubbleSize val="0"/>
        </c:dLbls>
        <c:gapWidth val="75"/>
        <c:axId val="1524876079"/>
        <c:axId val="1524884719"/>
      </c:barChart>
      <c:catAx>
        <c:axId val="1524876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24884719"/>
        <c:crosses val="autoZero"/>
        <c:auto val="1"/>
        <c:lblAlgn val="ctr"/>
        <c:lblOffset val="100"/>
        <c:noMultiLvlLbl val="0"/>
      </c:catAx>
      <c:valAx>
        <c:axId val="1524884719"/>
        <c:scaling>
          <c:orientation val="minMax"/>
          <c:max val="1"/>
        </c:scaling>
        <c:delete val="1"/>
        <c:axPos val="l"/>
        <c:numFmt formatCode="0%" sourceLinked="1"/>
        <c:majorTickMark val="out"/>
        <c:minorTickMark val="none"/>
        <c:tickLblPos val="nextTo"/>
        <c:crossAx val="15248760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DFAAB-B8D6-4513-93DD-E768FF6F11C6}" type="datetimeFigureOut">
              <a:rPr lang="en-GB" smtClean="0"/>
              <a:t>26/10/2024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F79D6-0753-4855-804E-3B34F0CF690E}" type="slidenum">
              <a:rPr lang="en-GB" smtClean="0"/>
              <a:t>‹#›</a:t>
            </a:fld>
            <a:endParaRPr lang="en-GB"/>
          </a:p>
        </p:txBody>
      </p:sp>
    </p:spTree>
    <p:extLst>
      <p:ext uri="{BB962C8B-B14F-4D97-AF65-F5344CB8AC3E}">
        <p14:creationId xmlns:p14="http://schemas.microsoft.com/office/powerpoint/2010/main" val="168328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1F79D6-0753-4855-804E-3B34F0CF690E}" type="slidenum">
              <a:rPr lang="en-GB" smtClean="0"/>
              <a:t>3</a:t>
            </a:fld>
            <a:endParaRPr lang="en-GB"/>
          </a:p>
        </p:txBody>
      </p:sp>
    </p:spTree>
    <p:extLst>
      <p:ext uri="{BB962C8B-B14F-4D97-AF65-F5344CB8AC3E}">
        <p14:creationId xmlns:p14="http://schemas.microsoft.com/office/powerpoint/2010/main" val="3039666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D1BCE-967E-2E76-A0A3-015F174E5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2A6207-EBB0-3B57-B05E-F3C8C73A7D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3BB13E-8935-6CD0-114D-B5AF44F30FE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279F241-4BB5-B031-44F6-28D411BD75A8}"/>
              </a:ext>
            </a:extLst>
          </p:cNvPr>
          <p:cNvSpPr>
            <a:spLocks noGrp="1"/>
          </p:cNvSpPr>
          <p:nvPr>
            <p:ph type="sldNum" sz="quarter" idx="5"/>
          </p:nvPr>
        </p:nvSpPr>
        <p:spPr/>
        <p:txBody>
          <a:bodyPr/>
          <a:lstStyle/>
          <a:p>
            <a:fld id="{621F79D6-0753-4855-804E-3B34F0CF690E}" type="slidenum">
              <a:rPr lang="en-GB" smtClean="0"/>
              <a:t>15</a:t>
            </a:fld>
            <a:endParaRPr lang="en-GB"/>
          </a:p>
        </p:txBody>
      </p:sp>
    </p:spTree>
    <p:extLst>
      <p:ext uri="{BB962C8B-B14F-4D97-AF65-F5344CB8AC3E}">
        <p14:creationId xmlns:p14="http://schemas.microsoft.com/office/powerpoint/2010/main" val="4228278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EAAC4-99DB-F6EB-30FA-3C86B5EE04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29E21E-E5F7-7A4D-4351-CCE8FB3A86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109B26-7B39-FD7E-0884-C5115263D22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AF33F62-B65A-8054-738C-F5C0E8260384}"/>
              </a:ext>
            </a:extLst>
          </p:cNvPr>
          <p:cNvSpPr>
            <a:spLocks noGrp="1"/>
          </p:cNvSpPr>
          <p:nvPr>
            <p:ph type="sldNum" sz="quarter" idx="5"/>
          </p:nvPr>
        </p:nvSpPr>
        <p:spPr/>
        <p:txBody>
          <a:bodyPr/>
          <a:lstStyle/>
          <a:p>
            <a:fld id="{621F79D6-0753-4855-804E-3B34F0CF690E}" type="slidenum">
              <a:rPr lang="en-GB" smtClean="0"/>
              <a:t>16</a:t>
            </a:fld>
            <a:endParaRPr lang="en-GB"/>
          </a:p>
        </p:txBody>
      </p:sp>
    </p:spTree>
    <p:extLst>
      <p:ext uri="{BB962C8B-B14F-4D97-AF65-F5344CB8AC3E}">
        <p14:creationId xmlns:p14="http://schemas.microsoft.com/office/powerpoint/2010/main" val="1995544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1AE13-4D8F-98A2-78F0-EFCC1A32A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9FF31B-98A2-F364-088C-C35179BF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640E1C-860A-5F19-F24D-C15E6798113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DB64C1E-8891-6A2B-A88D-2D324B2BF0FD}"/>
              </a:ext>
            </a:extLst>
          </p:cNvPr>
          <p:cNvSpPr>
            <a:spLocks noGrp="1"/>
          </p:cNvSpPr>
          <p:nvPr>
            <p:ph type="sldNum" sz="quarter" idx="5"/>
          </p:nvPr>
        </p:nvSpPr>
        <p:spPr/>
        <p:txBody>
          <a:bodyPr/>
          <a:lstStyle/>
          <a:p>
            <a:fld id="{621F79D6-0753-4855-804E-3B34F0CF690E}" type="slidenum">
              <a:rPr lang="en-GB" smtClean="0"/>
              <a:t>17</a:t>
            </a:fld>
            <a:endParaRPr lang="en-GB"/>
          </a:p>
        </p:txBody>
      </p:sp>
    </p:spTree>
    <p:extLst>
      <p:ext uri="{BB962C8B-B14F-4D97-AF65-F5344CB8AC3E}">
        <p14:creationId xmlns:p14="http://schemas.microsoft.com/office/powerpoint/2010/main" val="354528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AD0AB-78C6-647A-5591-B70F045B47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D2E726-474E-FFED-BB9C-F1A295AAD1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BB8026-ACED-0BC5-2B9E-5146FCA44F0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798C9DD-80AF-960A-1D05-28CCF84B32C4}"/>
              </a:ext>
            </a:extLst>
          </p:cNvPr>
          <p:cNvSpPr>
            <a:spLocks noGrp="1"/>
          </p:cNvSpPr>
          <p:nvPr>
            <p:ph type="sldNum" sz="quarter" idx="5"/>
          </p:nvPr>
        </p:nvSpPr>
        <p:spPr/>
        <p:txBody>
          <a:bodyPr/>
          <a:lstStyle/>
          <a:p>
            <a:fld id="{621F79D6-0753-4855-804E-3B34F0CF690E}" type="slidenum">
              <a:rPr lang="en-GB" smtClean="0"/>
              <a:t>18</a:t>
            </a:fld>
            <a:endParaRPr lang="en-GB"/>
          </a:p>
        </p:txBody>
      </p:sp>
    </p:spTree>
    <p:extLst>
      <p:ext uri="{BB962C8B-B14F-4D97-AF65-F5344CB8AC3E}">
        <p14:creationId xmlns:p14="http://schemas.microsoft.com/office/powerpoint/2010/main" val="3571286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2D04D-C518-81D6-8FC8-0383BC38A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977A39-3433-1F0B-D68C-2AACD8C80B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687054-C01D-68CC-ED07-39886FA956F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4310E5D-AD17-0335-D464-A03ABB0C19E6}"/>
              </a:ext>
            </a:extLst>
          </p:cNvPr>
          <p:cNvSpPr>
            <a:spLocks noGrp="1"/>
          </p:cNvSpPr>
          <p:nvPr>
            <p:ph type="sldNum" sz="quarter" idx="5"/>
          </p:nvPr>
        </p:nvSpPr>
        <p:spPr/>
        <p:txBody>
          <a:bodyPr/>
          <a:lstStyle/>
          <a:p>
            <a:fld id="{621F79D6-0753-4855-804E-3B34F0CF690E}" type="slidenum">
              <a:rPr lang="en-GB" smtClean="0"/>
              <a:t>19</a:t>
            </a:fld>
            <a:endParaRPr lang="en-GB"/>
          </a:p>
        </p:txBody>
      </p:sp>
    </p:spTree>
    <p:extLst>
      <p:ext uri="{BB962C8B-B14F-4D97-AF65-F5344CB8AC3E}">
        <p14:creationId xmlns:p14="http://schemas.microsoft.com/office/powerpoint/2010/main" val="1588316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1F79D6-0753-4855-804E-3B34F0CF690E}" type="slidenum">
              <a:rPr lang="en-GB" smtClean="0"/>
              <a:t>28</a:t>
            </a:fld>
            <a:endParaRPr lang="en-GB"/>
          </a:p>
        </p:txBody>
      </p:sp>
    </p:spTree>
    <p:extLst>
      <p:ext uri="{BB962C8B-B14F-4D97-AF65-F5344CB8AC3E}">
        <p14:creationId xmlns:p14="http://schemas.microsoft.com/office/powerpoint/2010/main" val="1009636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1F79D6-0753-4855-804E-3B34F0CF690E}" type="slidenum">
              <a:rPr lang="en-GB" smtClean="0"/>
              <a:t>6</a:t>
            </a:fld>
            <a:endParaRPr lang="en-GB"/>
          </a:p>
        </p:txBody>
      </p:sp>
    </p:spTree>
    <p:extLst>
      <p:ext uri="{BB962C8B-B14F-4D97-AF65-F5344CB8AC3E}">
        <p14:creationId xmlns:p14="http://schemas.microsoft.com/office/powerpoint/2010/main" val="3554482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DD1EE-4371-EAE6-10A8-E53C6FE81C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026B10-BCF5-26F4-9FBB-B7F48C00E2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DD6E3-D814-3716-6FD8-A7F52CDB27E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0A1A957-D3AA-A1EE-3D02-C7681E90C71D}"/>
              </a:ext>
            </a:extLst>
          </p:cNvPr>
          <p:cNvSpPr>
            <a:spLocks noGrp="1"/>
          </p:cNvSpPr>
          <p:nvPr>
            <p:ph type="sldNum" sz="quarter" idx="5"/>
          </p:nvPr>
        </p:nvSpPr>
        <p:spPr/>
        <p:txBody>
          <a:bodyPr/>
          <a:lstStyle/>
          <a:p>
            <a:fld id="{621F79D6-0753-4855-804E-3B34F0CF690E}" type="slidenum">
              <a:rPr lang="en-GB" smtClean="0"/>
              <a:t>8</a:t>
            </a:fld>
            <a:endParaRPr lang="en-GB"/>
          </a:p>
        </p:txBody>
      </p:sp>
    </p:spTree>
    <p:extLst>
      <p:ext uri="{BB962C8B-B14F-4D97-AF65-F5344CB8AC3E}">
        <p14:creationId xmlns:p14="http://schemas.microsoft.com/office/powerpoint/2010/main" val="4246979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EBC92-994F-C159-3DE7-64BD771CEB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49E86-CE48-96B4-B3A3-979C9485AE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AF4DA6-5433-C007-79C1-9CB51A40079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F87DB60-8C2C-E79E-7E64-201B6D9A7642}"/>
              </a:ext>
            </a:extLst>
          </p:cNvPr>
          <p:cNvSpPr>
            <a:spLocks noGrp="1"/>
          </p:cNvSpPr>
          <p:nvPr>
            <p:ph type="sldNum" sz="quarter" idx="5"/>
          </p:nvPr>
        </p:nvSpPr>
        <p:spPr/>
        <p:txBody>
          <a:bodyPr/>
          <a:lstStyle/>
          <a:p>
            <a:fld id="{621F79D6-0753-4855-804E-3B34F0CF690E}" type="slidenum">
              <a:rPr lang="en-GB" smtClean="0"/>
              <a:t>9</a:t>
            </a:fld>
            <a:endParaRPr lang="en-GB"/>
          </a:p>
        </p:txBody>
      </p:sp>
    </p:spTree>
    <p:extLst>
      <p:ext uri="{BB962C8B-B14F-4D97-AF65-F5344CB8AC3E}">
        <p14:creationId xmlns:p14="http://schemas.microsoft.com/office/powerpoint/2010/main" val="509727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02C43-121B-797F-80CC-5EF15FAB58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5C2148-D9B7-E036-3C26-344FD9DDCB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113C08-7E78-A9F0-9187-E1ED6369052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1E28D6-54F0-1853-E3B8-BC3DD73A1D2F}"/>
              </a:ext>
            </a:extLst>
          </p:cNvPr>
          <p:cNvSpPr>
            <a:spLocks noGrp="1"/>
          </p:cNvSpPr>
          <p:nvPr>
            <p:ph type="sldNum" sz="quarter" idx="5"/>
          </p:nvPr>
        </p:nvSpPr>
        <p:spPr/>
        <p:txBody>
          <a:bodyPr/>
          <a:lstStyle/>
          <a:p>
            <a:fld id="{621F79D6-0753-4855-804E-3B34F0CF690E}" type="slidenum">
              <a:rPr lang="en-GB" smtClean="0"/>
              <a:t>10</a:t>
            </a:fld>
            <a:endParaRPr lang="en-GB"/>
          </a:p>
        </p:txBody>
      </p:sp>
    </p:spTree>
    <p:extLst>
      <p:ext uri="{BB962C8B-B14F-4D97-AF65-F5344CB8AC3E}">
        <p14:creationId xmlns:p14="http://schemas.microsoft.com/office/powerpoint/2010/main" val="1235840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CBAE4-349A-D69F-1764-0C91093EE2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ECCF16-2510-5EF7-B018-1E2DD9041B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504A83-3628-2D6A-E4EA-BF97B95B896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6A21BBB-36FC-EE29-13FA-E06F1CF77E03}"/>
              </a:ext>
            </a:extLst>
          </p:cNvPr>
          <p:cNvSpPr>
            <a:spLocks noGrp="1"/>
          </p:cNvSpPr>
          <p:nvPr>
            <p:ph type="sldNum" sz="quarter" idx="5"/>
          </p:nvPr>
        </p:nvSpPr>
        <p:spPr/>
        <p:txBody>
          <a:bodyPr/>
          <a:lstStyle/>
          <a:p>
            <a:fld id="{621F79D6-0753-4855-804E-3B34F0CF690E}" type="slidenum">
              <a:rPr lang="en-GB" smtClean="0"/>
              <a:t>11</a:t>
            </a:fld>
            <a:endParaRPr lang="en-GB"/>
          </a:p>
        </p:txBody>
      </p:sp>
    </p:spTree>
    <p:extLst>
      <p:ext uri="{BB962C8B-B14F-4D97-AF65-F5344CB8AC3E}">
        <p14:creationId xmlns:p14="http://schemas.microsoft.com/office/powerpoint/2010/main" val="1993105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4B3B8-CA7A-E3C6-1D41-EB6D616A6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8A7441-7320-91E7-9437-7172CD051D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F855B6-3D99-B39E-1D5B-2AA0B71BDB9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EF18722-7DFF-E3D1-8E5C-68F8BCA81895}"/>
              </a:ext>
            </a:extLst>
          </p:cNvPr>
          <p:cNvSpPr>
            <a:spLocks noGrp="1"/>
          </p:cNvSpPr>
          <p:nvPr>
            <p:ph type="sldNum" sz="quarter" idx="5"/>
          </p:nvPr>
        </p:nvSpPr>
        <p:spPr/>
        <p:txBody>
          <a:bodyPr/>
          <a:lstStyle/>
          <a:p>
            <a:fld id="{621F79D6-0753-4855-804E-3B34F0CF690E}" type="slidenum">
              <a:rPr lang="en-GB" smtClean="0"/>
              <a:t>12</a:t>
            </a:fld>
            <a:endParaRPr lang="en-GB"/>
          </a:p>
        </p:txBody>
      </p:sp>
    </p:spTree>
    <p:extLst>
      <p:ext uri="{BB962C8B-B14F-4D97-AF65-F5344CB8AC3E}">
        <p14:creationId xmlns:p14="http://schemas.microsoft.com/office/powerpoint/2010/main" val="956456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3E170-16E4-5BA0-D0B5-17CD1EE49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59B537-CFC3-54A0-5388-1208676C72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69C5BE-935F-CFCA-7909-91E2DA91ED7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E64F1E-147B-BC07-0D07-F7656CF4CCB0}"/>
              </a:ext>
            </a:extLst>
          </p:cNvPr>
          <p:cNvSpPr>
            <a:spLocks noGrp="1"/>
          </p:cNvSpPr>
          <p:nvPr>
            <p:ph type="sldNum" sz="quarter" idx="5"/>
          </p:nvPr>
        </p:nvSpPr>
        <p:spPr/>
        <p:txBody>
          <a:bodyPr/>
          <a:lstStyle/>
          <a:p>
            <a:fld id="{621F79D6-0753-4855-804E-3B34F0CF690E}" type="slidenum">
              <a:rPr lang="en-GB" smtClean="0"/>
              <a:t>13</a:t>
            </a:fld>
            <a:endParaRPr lang="en-GB"/>
          </a:p>
        </p:txBody>
      </p:sp>
    </p:spTree>
    <p:extLst>
      <p:ext uri="{BB962C8B-B14F-4D97-AF65-F5344CB8AC3E}">
        <p14:creationId xmlns:p14="http://schemas.microsoft.com/office/powerpoint/2010/main" val="55843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0AEE-0590-1222-5C69-44A8AD2074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54D004-CD7B-CEE6-B967-9F82CFE4BE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3D0A36-4DA4-E6B4-013B-BB2B52255BC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B0B8F7-0F77-CC4C-5DA1-81BE13F5FCB6}"/>
              </a:ext>
            </a:extLst>
          </p:cNvPr>
          <p:cNvSpPr>
            <a:spLocks noGrp="1"/>
          </p:cNvSpPr>
          <p:nvPr>
            <p:ph type="sldNum" sz="quarter" idx="5"/>
          </p:nvPr>
        </p:nvSpPr>
        <p:spPr/>
        <p:txBody>
          <a:bodyPr/>
          <a:lstStyle/>
          <a:p>
            <a:fld id="{621F79D6-0753-4855-804E-3B34F0CF690E}" type="slidenum">
              <a:rPr lang="en-GB" smtClean="0"/>
              <a:t>14</a:t>
            </a:fld>
            <a:endParaRPr lang="en-GB"/>
          </a:p>
        </p:txBody>
      </p:sp>
    </p:spTree>
    <p:extLst>
      <p:ext uri="{BB962C8B-B14F-4D97-AF65-F5344CB8AC3E}">
        <p14:creationId xmlns:p14="http://schemas.microsoft.com/office/powerpoint/2010/main" val="4108969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4EBE5-7243-F1A0-8C8B-CB73C043E33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982B332-6706-6BA3-D49D-96D536A8E9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0A1ADBD-5919-A28E-D615-04E430A772D7}"/>
              </a:ext>
            </a:extLst>
          </p:cNvPr>
          <p:cNvSpPr>
            <a:spLocks noGrp="1"/>
          </p:cNvSpPr>
          <p:nvPr>
            <p:ph type="dt" sz="half" idx="10"/>
          </p:nvPr>
        </p:nvSpPr>
        <p:spPr/>
        <p:txBody>
          <a:bodyPr/>
          <a:lstStyle/>
          <a:p>
            <a:fld id="{5A0F69F6-A238-4CAD-8C66-5B65418E8439}" type="datetimeFigureOut">
              <a:rPr lang="en-GB" smtClean="0"/>
              <a:t>26/10/2024</a:t>
            </a:fld>
            <a:endParaRPr lang="en-GB"/>
          </a:p>
        </p:txBody>
      </p:sp>
      <p:sp>
        <p:nvSpPr>
          <p:cNvPr id="5" name="Footer Placeholder 4">
            <a:extLst>
              <a:ext uri="{FF2B5EF4-FFF2-40B4-BE49-F238E27FC236}">
                <a16:creationId xmlns:a16="http://schemas.microsoft.com/office/drawing/2014/main" id="{550FF548-FB13-2E7D-D024-7F2A6031C7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550619-A82B-EA70-EDC4-0E40294E7628}"/>
              </a:ext>
            </a:extLst>
          </p:cNvPr>
          <p:cNvSpPr>
            <a:spLocks noGrp="1"/>
          </p:cNvSpPr>
          <p:nvPr>
            <p:ph type="sldNum" sz="quarter" idx="12"/>
          </p:nvPr>
        </p:nvSpPr>
        <p:spPr/>
        <p:txBody>
          <a:bodyPr/>
          <a:lstStyle/>
          <a:p>
            <a:fld id="{5618541C-1A0F-4A3D-AED9-9112603F5B92}" type="slidenum">
              <a:rPr lang="en-GB" smtClean="0"/>
              <a:t>‹#›</a:t>
            </a:fld>
            <a:endParaRPr lang="en-GB"/>
          </a:p>
        </p:txBody>
      </p:sp>
      <p:pic>
        <p:nvPicPr>
          <p:cNvPr id="7" name="Picture 6" descr="Copyright symbol | Definition, Meaning, Facts, &amp; Example | Britannica">
            <a:extLst>
              <a:ext uri="{FF2B5EF4-FFF2-40B4-BE49-F238E27FC236}">
                <a16:creationId xmlns:a16="http://schemas.microsoft.com/office/drawing/2014/main" id="{063825F3-2DFA-2158-36AE-743E0879919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7315"/>
          <a:stretch/>
        </p:blipFill>
        <p:spPr bwMode="auto">
          <a:xfrm>
            <a:off x="10214623" y="6452198"/>
            <a:ext cx="271142" cy="2513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08FAAE5-BBCB-0674-998C-EB5B1E8CC180}"/>
              </a:ext>
            </a:extLst>
          </p:cNvPr>
          <p:cNvSpPr txBox="1"/>
          <p:nvPr userDrawn="1"/>
        </p:nvSpPr>
        <p:spPr>
          <a:xfrm>
            <a:off x="10483060" y="6430657"/>
            <a:ext cx="1650863" cy="276999"/>
          </a:xfrm>
          <a:prstGeom prst="rect">
            <a:avLst/>
          </a:prstGeom>
          <a:noFill/>
        </p:spPr>
        <p:txBody>
          <a:bodyPr wrap="square" rtlCol="0">
            <a:spAutoFit/>
          </a:bodyPr>
          <a:lstStyle/>
          <a:p>
            <a:r>
              <a:rPr lang="en-GB" sz="1200" b="1" dirty="0"/>
              <a:t>PatientView, 2024</a:t>
            </a:r>
          </a:p>
        </p:txBody>
      </p:sp>
    </p:spTree>
    <p:extLst>
      <p:ext uri="{BB962C8B-B14F-4D97-AF65-F5344CB8AC3E}">
        <p14:creationId xmlns:p14="http://schemas.microsoft.com/office/powerpoint/2010/main" val="634289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1A578-AC22-2A69-E2C0-77564A55CEC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7AB2ECB-A514-0AD1-B2C4-E5D40B309C6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9626FCF-FF74-8185-6634-6735A84529FA}"/>
              </a:ext>
            </a:extLst>
          </p:cNvPr>
          <p:cNvSpPr>
            <a:spLocks noGrp="1"/>
          </p:cNvSpPr>
          <p:nvPr>
            <p:ph type="dt" sz="half" idx="10"/>
          </p:nvPr>
        </p:nvSpPr>
        <p:spPr/>
        <p:txBody>
          <a:bodyPr/>
          <a:lstStyle/>
          <a:p>
            <a:fld id="{5A0F69F6-A238-4CAD-8C66-5B65418E8439}" type="datetimeFigureOut">
              <a:rPr lang="en-GB" smtClean="0"/>
              <a:t>26/10/2024</a:t>
            </a:fld>
            <a:endParaRPr lang="en-GB"/>
          </a:p>
        </p:txBody>
      </p:sp>
      <p:sp>
        <p:nvSpPr>
          <p:cNvPr id="5" name="Footer Placeholder 4">
            <a:extLst>
              <a:ext uri="{FF2B5EF4-FFF2-40B4-BE49-F238E27FC236}">
                <a16:creationId xmlns:a16="http://schemas.microsoft.com/office/drawing/2014/main" id="{5A1102F6-58E2-0789-1AA8-D317773CEF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6E1198-631B-DEC5-34B0-44180BF444F9}"/>
              </a:ext>
            </a:extLst>
          </p:cNvPr>
          <p:cNvSpPr>
            <a:spLocks noGrp="1"/>
          </p:cNvSpPr>
          <p:nvPr>
            <p:ph type="sldNum" sz="quarter" idx="12"/>
          </p:nvPr>
        </p:nvSpPr>
        <p:spPr/>
        <p:txBody>
          <a:bodyPr/>
          <a:lstStyle/>
          <a:p>
            <a:fld id="{5618541C-1A0F-4A3D-AED9-9112603F5B92}" type="slidenum">
              <a:rPr lang="en-GB" smtClean="0"/>
              <a:t>‹#›</a:t>
            </a:fld>
            <a:endParaRPr lang="en-GB"/>
          </a:p>
        </p:txBody>
      </p:sp>
    </p:spTree>
    <p:extLst>
      <p:ext uri="{BB962C8B-B14F-4D97-AF65-F5344CB8AC3E}">
        <p14:creationId xmlns:p14="http://schemas.microsoft.com/office/powerpoint/2010/main" val="1486922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5FF001-87D7-38E7-17A1-CD249AC0A7A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0AB9AF0-E0CB-4FCA-C7C8-354981E5ECB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8DEE67A-567B-6DA8-BA21-4DE8950509E9}"/>
              </a:ext>
            </a:extLst>
          </p:cNvPr>
          <p:cNvSpPr>
            <a:spLocks noGrp="1"/>
          </p:cNvSpPr>
          <p:nvPr>
            <p:ph type="dt" sz="half" idx="10"/>
          </p:nvPr>
        </p:nvSpPr>
        <p:spPr/>
        <p:txBody>
          <a:bodyPr/>
          <a:lstStyle/>
          <a:p>
            <a:fld id="{5A0F69F6-A238-4CAD-8C66-5B65418E8439}" type="datetimeFigureOut">
              <a:rPr lang="en-GB" smtClean="0"/>
              <a:t>26/10/2024</a:t>
            </a:fld>
            <a:endParaRPr lang="en-GB"/>
          </a:p>
        </p:txBody>
      </p:sp>
      <p:sp>
        <p:nvSpPr>
          <p:cNvPr id="5" name="Footer Placeholder 4">
            <a:extLst>
              <a:ext uri="{FF2B5EF4-FFF2-40B4-BE49-F238E27FC236}">
                <a16:creationId xmlns:a16="http://schemas.microsoft.com/office/drawing/2014/main" id="{37E356C2-E1C0-DF41-D85E-C0EAD46784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B434DD-39BE-25F5-F5A4-A68C5590D84B}"/>
              </a:ext>
            </a:extLst>
          </p:cNvPr>
          <p:cNvSpPr>
            <a:spLocks noGrp="1"/>
          </p:cNvSpPr>
          <p:nvPr>
            <p:ph type="sldNum" sz="quarter" idx="12"/>
          </p:nvPr>
        </p:nvSpPr>
        <p:spPr/>
        <p:txBody>
          <a:bodyPr/>
          <a:lstStyle/>
          <a:p>
            <a:fld id="{5618541C-1A0F-4A3D-AED9-9112603F5B92}" type="slidenum">
              <a:rPr lang="en-GB" smtClean="0"/>
              <a:t>‹#›</a:t>
            </a:fld>
            <a:endParaRPr lang="en-GB"/>
          </a:p>
        </p:txBody>
      </p:sp>
    </p:spTree>
    <p:extLst>
      <p:ext uri="{BB962C8B-B14F-4D97-AF65-F5344CB8AC3E}">
        <p14:creationId xmlns:p14="http://schemas.microsoft.com/office/powerpoint/2010/main" val="3387877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99744-A5C7-41F1-E27E-BEF52FAE9EA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42A8038-1372-EA44-3E22-76B6BF1F9BD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D007827-2D49-A157-A54D-EA403AE68610}"/>
              </a:ext>
            </a:extLst>
          </p:cNvPr>
          <p:cNvSpPr>
            <a:spLocks noGrp="1"/>
          </p:cNvSpPr>
          <p:nvPr>
            <p:ph type="dt" sz="half" idx="10"/>
          </p:nvPr>
        </p:nvSpPr>
        <p:spPr/>
        <p:txBody>
          <a:bodyPr/>
          <a:lstStyle/>
          <a:p>
            <a:fld id="{5A0F69F6-A238-4CAD-8C66-5B65418E8439}" type="datetimeFigureOut">
              <a:rPr lang="en-GB" smtClean="0"/>
              <a:t>26/10/2024</a:t>
            </a:fld>
            <a:endParaRPr lang="en-GB"/>
          </a:p>
        </p:txBody>
      </p:sp>
      <p:sp>
        <p:nvSpPr>
          <p:cNvPr id="5" name="Footer Placeholder 4">
            <a:extLst>
              <a:ext uri="{FF2B5EF4-FFF2-40B4-BE49-F238E27FC236}">
                <a16:creationId xmlns:a16="http://schemas.microsoft.com/office/drawing/2014/main" id="{D56DCB69-615F-11B3-0535-57AD83AD6F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BF11FC-1C20-4ADD-73C4-C199EB304BEA}"/>
              </a:ext>
            </a:extLst>
          </p:cNvPr>
          <p:cNvSpPr>
            <a:spLocks noGrp="1"/>
          </p:cNvSpPr>
          <p:nvPr>
            <p:ph type="sldNum" sz="quarter" idx="12"/>
          </p:nvPr>
        </p:nvSpPr>
        <p:spPr/>
        <p:txBody>
          <a:bodyPr/>
          <a:lstStyle/>
          <a:p>
            <a:fld id="{5618541C-1A0F-4A3D-AED9-9112603F5B92}" type="slidenum">
              <a:rPr lang="en-GB" smtClean="0"/>
              <a:t>‹#›</a:t>
            </a:fld>
            <a:endParaRPr lang="en-GB"/>
          </a:p>
        </p:txBody>
      </p:sp>
    </p:spTree>
    <p:extLst>
      <p:ext uri="{BB962C8B-B14F-4D97-AF65-F5344CB8AC3E}">
        <p14:creationId xmlns:p14="http://schemas.microsoft.com/office/powerpoint/2010/main" val="4081524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51D09-3087-3DD2-CE72-C5D30770A81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C4728F8-B1DE-5E7B-840B-8991B6694E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6A4D686-D18E-E463-3DA9-1FEF2DA9C6B6}"/>
              </a:ext>
            </a:extLst>
          </p:cNvPr>
          <p:cNvSpPr>
            <a:spLocks noGrp="1"/>
          </p:cNvSpPr>
          <p:nvPr>
            <p:ph type="dt" sz="half" idx="10"/>
          </p:nvPr>
        </p:nvSpPr>
        <p:spPr/>
        <p:txBody>
          <a:bodyPr/>
          <a:lstStyle/>
          <a:p>
            <a:fld id="{5A0F69F6-A238-4CAD-8C66-5B65418E8439}" type="datetimeFigureOut">
              <a:rPr lang="en-GB" smtClean="0"/>
              <a:t>26/10/2024</a:t>
            </a:fld>
            <a:endParaRPr lang="en-GB"/>
          </a:p>
        </p:txBody>
      </p:sp>
      <p:sp>
        <p:nvSpPr>
          <p:cNvPr id="5" name="Footer Placeholder 4">
            <a:extLst>
              <a:ext uri="{FF2B5EF4-FFF2-40B4-BE49-F238E27FC236}">
                <a16:creationId xmlns:a16="http://schemas.microsoft.com/office/drawing/2014/main" id="{326987B3-2A17-0D4C-4C9F-593467D644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F0B4B7-C519-8BEE-6EAA-4BED15643D36}"/>
              </a:ext>
            </a:extLst>
          </p:cNvPr>
          <p:cNvSpPr>
            <a:spLocks noGrp="1"/>
          </p:cNvSpPr>
          <p:nvPr>
            <p:ph type="sldNum" sz="quarter" idx="12"/>
          </p:nvPr>
        </p:nvSpPr>
        <p:spPr/>
        <p:txBody>
          <a:bodyPr/>
          <a:lstStyle/>
          <a:p>
            <a:fld id="{5618541C-1A0F-4A3D-AED9-9112603F5B92}" type="slidenum">
              <a:rPr lang="en-GB" smtClean="0"/>
              <a:t>‹#›</a:t>
            </a:fld>
            <a:endParaRPr lang="en-GB"/>
          </a:p>
        </p:txBody>
      </p:sp>
    </p:spTree>
    <p:extLst>
      <p:ext uri="{BB962C8B-B14F-4D97-AF65-F5344CB8AC3E}">
        <p14:creationId xmlns:p14="http://schemas.microsoft.com/office/powerpoint/2010/main" val="1482245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7BC4A-753C-E9D2-CBF1-E90BC9F6521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651758D-5055-2024-2479-226E3D1E159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FA7F00B-9D97-5A41-8320-171D725198D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1172807-E5A0-D63E-C491-447ED7C0AB72}"/>
              </a:ext>
            </a:extLst>
          </p:cNvPr>
          <p:cNvSpPr>
            <a:spLocks noGrp="1"/>
          </p:cNvSpPr>
          <p:nvPr>
            <p:ph type="dt" sz="half" idx="10"/>
          </p:nvPr>
        </p:nvSpPr>
        <p:spPr/>
        <p:txBody>
          <a:bodyPr/>
          <a:lstStyle/>
          <a:p>
            <a:fld id="{5A0F69F6-A238-4CAD-8C66-5B65418E8439}" type="datetimeFigureOut">
              <a:rPr lang="en-GB" smtClean="0"/>
              <a:t>26/10/2024</a:t>
            </a:fld>
            <a:endParaRPr lang="en-GB"/>
          </a:p>
        </p:txBody>
      </p:sp>
      <p:sp>
        <p:nvSpPr>
          <p:cNvPr id="6" name="Footer Placeholder 5">
            <a:extLst>
              <a:ext uri="{FF2B5EF4-FFF2-40B4-BE49-F238E27FC236}">
                <a16:creationId xmlns:a16="http://schemas.microsoft.com/office/drawing/2014/main" id="{00358F8C-238D-58D2-AAF9-9C0B923FD4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43F618-4C2D-A52B-14D9-8B2CF4C1B650}"/>
              </a:ext>
            </a:extLst>
          </p:cNvPr>
          <p:cNvSpPr>
            <a:spLocks noGrp="1"/>
          </p:cNvSpPr>
          <p:nvPr>
            <p:ph type="sldNum" sz="quarter" idx="12"/>
          </p:nvPr>
        </p:nvSpPr>
        <p:spPr/>
        <p:txBody>
          <a:bodyPr/>
          <a:lstStyle/>
          <a:p>
            <a:fld id="{5618541C-1A0F-4A3D-AED9-9112603F5B92}" type="slidenum">
              <a:rPr lang="en-GB" smtClean="0"/>
              <a:t>‹#›</a:t>
            </a:fld>
            <a:endParaRPr lang="en-GB"/>
          </a:p>
        </p:txBody>
      </p:sp>
    </p:spTree>
    <p:extLst>
      <p:ext uri="{BB962C8B-B14F-4D97-AF65-F5344CB8AC3E}">
        <p14:creationId xmlns:p14="http://schemas.microsoft.com/office/powerpoint/2010/main" val="950300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72A41-D862-E315-CA48-31348D23221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6F59D35-8BCF-5561-3F78-B94828E083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70978EE-5A14-11C9-A7B1-255CD1E3A17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52BB41D-7332-16CA-D7B9-DCE8B6B841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2C7A5EE-B53E-0120-A172-16905A7D89B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67F0973-5BEC-AB1C-1197-D122593CBD46}"/>
              </a:ext>
            </a:extLst>
          </p:cNvPr>
          <p:cNvSpPr>
            <a:spLocks noGrp="1"/>
          </p:cNvSpPr>
          <p:nvPr>
            <p:ph type="dt" sz="half" idx="10"/>
          </p:nvPr>
        </p:nvSpPr>
        <p:spPr/>
        <p:txBody>
          <a:bodyPr/>
          <a:lstStyle/>
          <a:p>
            <a:fld id="{5A0F69F6-A238-4CAD-8C66-5B65418E8439}" type="datetimeFigureOut">
              <a:rPr lang="en-GB" smtClean="0"/>
              <a:t>26/10/2024</a:t>
            </a:fld>
            <a:endParaRPr lang="en-GB"/>
          </a:p>
        </p:txBody>
      </p:sp>
      <p:sp>
        <p:nvSpPr>
          <p:cNvPr id="8" name="Footer Placeholder 7">
            <a:extLst>
              <a:ext uri="{FF2B5EF4-FFF2-40B4-BE49-F238E27FC236}">
                <a16:creationId xmlns:a16="http://schemas.microsoft.com/office/drawing/2014/main" id="{338895ED-B115-9BBC-46A4-C1171AAC17F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6F7189B-1411-C61F-D002-C1B45031A62E}"/>
              </a:ext>
            </a:extLst>
          </p:cNvPr>
          <p:cNvSpPr>
            <a:spLocks noGrp="1"/>
          </p:cNvSpPr>
          <p:nvPr>
            <p:ph type="sldNum" sz="quarter" idx="12"/>
          </p:nvPr>
        </p:nvSpPr>
        <p:spPr/>
        <p:txBody>
          <a:bodyPr/>
          <a:lstStyle/>
          <a:p>
            <a:fld id="{5618541C-1A0F-4A3D-AED9-9112603F5B92}" type="slidenum">
              <a:rPr lang="en-GB" smtClean="0"/>
              <a:t>‹#›</a:t>
            </a:fld>
            <a:endParaRPr lang="en-GB"/>
          </a:p>
        </p:txBody>
      </p:sp>
    </p:spTree>
    <p:extLst>
      <p:ext uri="{BB962C8B-B14F-4D97-AF65-F5344CB8AC3E}">
        <p14:creationId xmlns:p14="http://schemas.microsoft.com/office/powerpoint/2010/main" val="3328960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BDACC-923B-AD69-B0C9-2851AB0E34C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F9C898E-DC45-2933-94CE-E41EC0453A6E}"/>
              </a:ext>
            </a:extLst>
          </p:cNvPr>
          <p:cNvSpPr>
            <a:spLocks noGrp="1"/>
          </p:cNvSpPr>
          <p:nvPr>
            <p:ph type="dt" sz="half" idx="10"/>
          </p:nvPr>
        </p:nvSpPr>
        <p:spPr/>
        <p:txBody>
          <a:bodyPr/>
          <a:lstStyle/>
          <a:p>
            <a:fld id="{5A0F69F6-A238-4CAD-8C66-5B65418E8439}" type="datetimeFigureOut">
              <a:rPr lang="en-GB" smtClean="0"/>
              <a:t>26/10/2024</a:t>
            </a:fld>
            <a:endParaRPr lang="en-GB"/>
          </a:p>
        </p:txBody>
      </p:sp>
      <p:sp>
        <p:nvSpPr>
          <p:cNvPr id="4" name="Footer Placeholder 3">
            <a:extLst>
              <a:ext uri="{FF2B5EF4-FFF2-40B4-BE49-F238E27FC236}">
                <a16:creationId xmlns:a16="http://schemas.microsoft.com/office/drawing/2014/main" id="{B54C08A6-7E55-303F-27B1-1FBF7747C0C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145F9F0-2360-7BCE-51BE-1BD41023B4D4}"/>
              </a:ext>
            </a:extLst>
          </p:cNvPr>
          <p:cNvSpPr>
            <a:spLocks noGrp="1"/>
          </p:cNvSpPr>
          <p:nvPr>
            <p:ph type="sldNum" sz="quarter" idx="12"/>
          </p:nvPr>
        </p:nvSpPr>
        <p:spPr/>
        <p:txBody>
          <a:bodyPr/>
          <a:lstStyle/>
          <a:p>
            <a:fld id="{5618541C-1A0F-4A3D-AED9-9112603F5B92}" type="slidenum">
              <a:rPr lang="en-GB" smtClean="0"/>
              <a:t>‹#›</a:t>
            </a:fld>
            <a:endParaRPr lang="en-GB"/>
          </a:p>
        </p:txBody>
      </p:sp>
    </p:spTree>
    <p:extLst>
      <p:ext uri="{BB962C8B-B14F-4D97-AF65-F5344CB8AC3E}">
        <p14:creationId xmlns:p14="http://schemas.microsoft.com/office/powerpoint/2010/main" val="1887691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24B792-5B59-C0CC-B1B3-507A359E8C15}"/>
              </a:ext>
            </a:extLst>
          </p:cNvPr>
          <p:cNvSpPr>
            <a:spLocks noGrp="1"/>
          </p:cNvSpPr>
          <p:nvPr>
            <p:ph type="dt" sz="half" idx="10"/>
          </p:nvPr>
        </p:nvSpPr>
        <p:spPr/>
        <p:txBody>
          <a:bodyPr/>
          <a:lstStyle/>
          <a:p>
            <a:fld id="{5A0F69F6-A238-4CAD-8C66-5B65418E8439}" type="datetimeFigureOut">
              <a:rPr lang="en-GB" smtClean="0"/>
              <a:t>26/10/2024</a:t>
            </a:fld>
            <a:endParaRPr lang="en-GB"/>
          </a:p>
        </p:txBody>
      </p:sp>
      <p:sp>
        <p:nvSpPr>
          <p:cNvPr id="3" name="Footer Placeholder 2">
            <a:extLst>
              <a:ext uri="{FF2B5EF4-FFF2-40B4-BE49-F238E27FC236}">
                <a16:creationId xmlns:a16="http://schemas.microsoft.com/office/drawing/2014/main" id="{D4252CA8-452D-396A-8762-B65ECF5C2AA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CD9A9E0-7252-3990-C957-33D4DE96A1AF}"/>
              </a:ext>
            </a:extLst>
          </p:cNvPr>
          <p:cNvSpPr>
            <a:spLocks noGrp="1"/>
          </p:cNvSpPr>
          <p:nvPr>
            <p:ph type="sldNum" sz="quarter" idx="12"/>
          </p:nvPr>
        </p:nvSpPr>
        <p:spPr/>
        <p:txBody>
          <a:bodyPr/>
          <a:lstStyle/>
          <a:p>
            <a:fld id="{5618541C-1A0F-4A3D-AED9-9112603F5B92}" type="slidenum">
              <a:rPr lang="en-GB" smtClean="0"/>
              <a:t>‹#›</a:t>
            </a:fld>
            <a:endParaRPr lang="en-GB"/>
          </a:p>
        </p:txBody>
      </p:sp>
    </p:spTree>
    <p:extLst>
      <p:ext uri="{BB962C8B-B14F-4D97-AF65-F5344CB8AC3E}">
        <p14:creationId xmlns:p14="http://schemas.microsoft.com/office/powerpoint/2010/main" val="1372825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48D39-054D-E817-808F-1B0EA837BC3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69D4AEC-8133-C304-FE77-3CCF47EA13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3A9EFEC-9792-99A9-B37C-2DCF175212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D19EBC0-344F-21F0-2B98-4305F9C38B19}"/>
              </a:ext>
            </a:extLst>
          </p:cNvPr>
          <p:cNvSpPr>
            <a:spLocks noGrp="1"/>
          </p:cNvSpPr>
          <p:nvPr>
            <p:ph type="dt" sz="half" idx="10"/>
          </p:nvPr>
        </p:nvSpPr>
        <p:spPr/>
        <p:txBody>
          <a:bodyPr/>
          <a:lstStyle/>
          <a:p>
            <a:fld id="{5A0F69F6-A238-4CAD-8C66-5B65418E8439}" type="datetimeFigureOut">
              <a:rPr lang="en-GB" smtClean="0"/>
              <a:t>26/10/2024</a:t>
            </a:fld>
            <a:endParaRPr lang="en-GB"/>
          </a:p>
        </p:txBody>
      </p:sp>
      <p:sp>
        <p:nvSpPr>
          <p:cNvPr id="6" name="Footer Placeholder 5">
            <a:extLst>
              <a:ext uri="{FF2B5EF4-FFF2-40B4-BE49-F238E27FC236}">
                <a16:creationId xmlns:a16="http://schemas.microsoft.com/office/drawing/2014/main" id="{10C6DC37-6877-B7FC-A632-DF04483332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D6CC63-3109-9635-53FB-B2DF4B798A2F}"/>
              </a:ext>
            </a:extLst>
          </p:cNvPr>
          <p:cNvSpPr>
            <a:spLocks noGrp="1"/>
          </p:cNvSpPr>
          <p:nvPr>
            <p:ph type="sldNum" sz="quarter" idx="12"/>
          </p:nvPr>
        </p:nvSpPr>
        <p:spPr/>
        <p:txBody>
          <a:bodyPr/>
          <a:lstStyle/>
          <a:p>
            <a:fld id="{5618541C-1A0F-4A3D-AED9-9112603F5B92}" type="slidenum">
              <a:rPr lang="en-GB" smtClean="0"/>
              <a:t>‹#›</a:t>
            </a:fld>
            <a:endParaRPr lang="en-GB"/>
          </a:p>
        </p:txBody>
      </p:sp>
    </p:spTree>
    <p:extLst>
      <p:ext uri="{BB962C8B-B14F-4D97-AF65-F5344CB8AC3E}">
        <p14:creationId xmlns:p14="http://schemas.microsoft.com/office/powerpoint/2010/main" val="573557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9E837-236F-C5A8-A59D-30D92740FB8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9ECB63B-B450-F785-6D16-8DAF0C738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61F577-286E-A028-E46B-66AA8398F9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40E7863-5DC9-568D-9AD0-D5889AFA3409}"/>
              </a:ext>
            </a:extLst>
          </p:cNvPr>
          <p:cNvSpPr>
            <a:spLocks noGrp="1"/>
          </p:cNvSpPr>
          <p:nvPr>
            <p:ph type="dt" sz="half" idx="10"/>
          </p:nvPr>
        </p:nvSpPr>
        <p:spPr/>
        <p:txBody>
          <a:bodyPr/>
          <a:lstStyle/>
          <a:p>
            <a:fld id="{5A0F69F6-A238-4CAD-8C66-5B65418E8439}" type="datetimeFigureOut">
              <a:rPr lang="en-GB" smtClean="0"/>
              <a:t>26/10/2024</a:t>
            </a:fld>
            <a:endParaRPr lang="en-GB"/>
          </a:p>
        </p:txBody>
      </p:sp>
      <p:sp>
        <p:nvSpPr>
          <p:cNvPr id="6" name="Footer Placeholder 5">
            <a:extLst>
              <a:ext uri="{FF2B5EF4-FFF2-40B4-BE49-F238E27FC236}">
                <a16:creationId xmlns:a16="http://schemas.microsoft.com/office/drawing/2014/main" id="{63F4EEB6-C624-FA1F-892E-F6A6042EB7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494F4A-E689-6F33-9CD8-B24D6DCF3FF2}"/>
              </a:ext>
            </a:extLst>
          </p:cNvPr>
          <p:cNvSpPr>
            <a:spLocks noGrp="1"/>
          </p:cNvSpPr>
          <p:nvPr>
            <p:ph type="sldNum" sz="quarter" idx="12"/>
          </p:nvPr>
        </p:nvSpPr>
        <p:spPr/>
        <p:txBody>
          <a:bodyPr/>
          <a:lstStyle/>
          <a:p>
            <a:fld id="{5618541C-1A0F-4A3D-AED9-9112603F5B92}" type="slidenum">
              <a:rPr lang="en-GB" smtClean="0"/>
              <a:t>‹#›</a:t>
            </a:fld>
            <a:endParaRPr lang="en-GB"/>
          </a:p>
        </p:txBody>
      </p:sp>
    </p:spTree>
    <p:extLst>
      <p:ext uri="{BB962C8B-B14F-4D97-AF65-F5344CB8AC3E}">
        <p14:creationId xmlns:p14="http://schemas.microsoft.com/office/powerpoint/2010/main" val="3963341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190582-C566-6FC0-EA6E-3E9B9DE8F7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293B7EA-8271-37EF-23F7-CC220E7E4A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EAB4150-2149-60F4-2810-1A020217E3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A0F69F6-A238-4CAD-8C66-5B65418E8439}" type="datetimeFigureOut">
              <a:rPr lang="en-GB" smtClean="0"/>
              <a:t>26/10/2024</a:t>
            </a:fld>
            <a:endParaRPr lang="en-GB"/>
          </a:p>
        </p:txBody>
      </p:sp>
      <p:sp>
        <p:nvSpPr>
          <p:cNvPr id="5" name="Footer Placeholder 4">
            <a:extLst>
              <a:ext uri="{FF2B5EF4-FFF2-40B4-BE49-F238E27FC236}">
                <a16:creationId xmlns:a16="http://schemas.microsoft.com/office/drawing/2014/main" id="{4CDB0421-5924-37C6-9DDA-DA26FDC94F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FF9B9C9-5BC1-D78E-2A3C-2D5B1898B5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18541C-1A0F-4A3D-AED9-9112603F5B92}" type="slidenum">
              <a:rPr lang="en-GB" smtClean="0"/>
              <a:t>‹#›</a:t>
            </a:fld>
            <a:endParaRPr lang="en-GB"/>
          </a:p>
        </p:txBody>
      </p:sp>
    </p:spTree>
    <p:extLst>
      <p:ext uri="{BB962C8B-B14F-4D97-AF65-F5344CB8AC3E}">
        <p14:creationId xmlns:p14="http://schemas.microsoft.com/office/powerpoint/2010/main" val="1665310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6.emf"/><Relationship Id="rId7"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4.emf"/><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7.emf"/><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6.emf"/><Relationship Id="rId7"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image" Target="../media/image4.emf"/><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4.emf"/><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4.emf"/><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4.emf"/><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4.emf"/><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6.emf"/><Relationship Id="rId7"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9.svg"/><Relationship Id="rId2"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4.emf"/><Relationship Id="rId4" Type="http://schemas.openxmlformats.org/officeDocument/2006/relationships/image" Target="../media/image7.emf"/></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7.emf"/></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4.emf"/><Relationship Id="rId4" Type="http://schemas.openxmlformats.org/officeDocument/2006/relationships/image" Target="../media/image7.emf"/></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7.emf"/></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4.emf"/><Relationship Id="rId4" Type="http://schemas.openxmlformats.org/officeDocument/2006/relationships/image" Target="../media/image3.png"/><Relationship Id="rId9"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7.emf"/><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image" Target="../media/image6.emf"/><Relationship Id="rId16" Type="http://schemas.openxmlformats.org/officeDocument/2006/relationships/image" Target="../media/image24.sv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4.emf"/><Relationship Id="rId9" Type="http://schemas.openxmlformats.org/officeDocument/2006/relationships/image" Target="../media/image17.png"/><Relationship Id="rId1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4.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B4C8728-E0A2-3E9D-7449-9F3491156028}"/>
              </a:ext>
            </a:extLst>
          </p:cNvPr>
          <p:cNvCxnSpPr>
            <a:cxnSpLocks/>
          </p:cNvCxnSpPr>
          <p:nvPr/>
        </p:nvCxnSpPr>
        <p:spPr>
          <a:xfrm flipH="1">
            <a:off x="6091077" y="116928"/>
            <a:ext cx="9846" cy="6649632"/>
          </a:xfrm>
          <a:prstGeom prst="line">
            <a:avLst/>
          </a:prstGeom>
          <a:ln w="3175">
            <a:prstDash val="sysDot"/>
          </a:ln>
        </p:spPr>
        <p:style>
          <a:lnRef idx="2">
            <a:schemeClr val="accent1"/>
          </a:lnRef>
          <a:fillRef idx="0">
            <a:schemeClr val="accent1"/>
          </a:fillRef>
          <a:effectRef idx="1">
            <a:schemeClr val="accent1"/>
          </a:effectRef>
          <a:fontRef idx="minor">
            <a:schemeClr val="tx1"/>
          </a:fontRef>
        </p:style>
      </p:cxnSp>
      <p:pic>
        <p:nvPicPr>
          <p:cNvPr id="17" name="Picture 16" descr="Colorful numbers falling from a white surface&#10;&#10;Description automatically generated">
            <a:extLst>
              <a:ext uri="{FF2B5EF4-FFF2-40B4-BE49-F238E27FC236}">
                <a16:creationId xmlns:a16="http://schemas.microsoft.com/office/drawing/2014/main" id="{A7D5CDEC-BD20-CB6F-D649-3E4A1FF991B1}"/>
              </a:ext>
            </a:extLst>
          </p:cNvPr>
          <p:cNvPicPr>
            <a:picLocks noChangeAspect="1"/>
          </p:cNvPicPr>
          <p:nvPr/>
        </p:nvPicPr>
        <p:blipFill>
          <a:blip r:embed="rId2"/>
          <a:srcRect l="3887" t="5579" r="21827" b="21625"/>
          <a:stretch/>
        </p:blipFill>
        <p:spPr>
          <a:xfrm>
            <a:off x="85083" y="2573720"/>
            <a:ext cx="6010917" cy="4284280"/>
          </a:xfrm>
          <a:prstGeom prst="rect">
            <a:avLst/>
          </a:prstGeom>
        </p:spPr>
      </p:pic>
      <p:pic>
        <p:nvPicPr>
          <p:cNvPr id="18" name="Imagen 21">
            <a:extLst>
              <a:ext uri="{FF2B5EF4-FFF2-40B4-BE49-F238E27FC236}">
                <a16:creationId xmlns:a16="http://schemas.microsoft.com/office/drawing/2014/main" id="{965EE4C9-AF9E-97C4-7B78-65BDE9350C6C}"/>
              </a:ext>
            </a:extLst>
          </p:cNvPr>
          <p:cNvPicPr>
            <a:picLocks noChangeAspect="1"/>
          </p:cNvPicPr>
          <p:nvPr/>
        </p:nvPicPr>
        <p:blipFill>
          <a:blip r:embed="rId3"/>
          <a:stretch>
            <a:fillRect/>
          </a:stretch>
        </p:blipFill>
        <p:spPr>
          <a:xfrm>
            <a:off x="526254" y="288726"/>
            <a:ext cx="1158121" cy="1158121"/>
          </a:xfrm>
          <a:prstGeom prst="rect">
            <a:avLst/>
          </a:prstGeom>
        </p:spPr>
      </p:pic>
      <p:sp>
        <p:nvSpPr>
          <p:cNvPr id="20" name="TextBox 19">
            <a:extLst>
              <a:ext uri="{FF2B5EF4-FFF2-40B4-BE49-F238E27FC236}">
                <a16:creationId xmlns:a16="http://schemas.microsoft.com/office/drawing/2014/main" id="{D114E76C-5559-4D5C-5B4D-3AE48A6D6565}"/>
              </a:ext>
            </a:extLst>
          </p:cNvPr>
          <p:cNvSpPr txBox="1"/>
          <p:nvPr/>
        </p:nvSpPr>
        <p:spPr>
          <a:xfrm>
            <a:off x="526254" y="1760511"/>
            <a:ext cx="6132786" cy="707886"/>
          </a:xfrm>
          <a:prstGeom prst="rect">
            <a:avLst/>
          </a:prstGeom>
          <a:noFill/>
        </p:spPr>
        <p:txBody>
          <a:bodyPr wrap="square">
            <a:spAutoFit/>
          </a:bodyPr>
          <a:lstStyle/>
          <a:p>
            <a:r>
              <a:rPr lang="en-GB" sz="2000" b="1" dirty="0">
                <a:cs typeface="Rubik Bold" panose="020B0604020202020204" charset="-79"/>
              </a:rPr>
              <a:t>The Patient Movement in Numbers</a:t>
            </a:r>
          </a:p>
          <a:p>
            <a:r>
              <a:rPr lang="en-GB" sz="2000" b="1" dirty="0">
                <a:cs typeface="Rubik Bold" panose="020B0604020202020204" charset="-79"/>
              </a:rPr>
              <a:t>—a Focus on Brazil</a:t>
            </a:r>
            <a:endParaRPr lang="en-GB" sz="2000" b="1" i="1" dirty="0">
              <a:cs typeface="Rubik" panose="020B0604020202020204" charset="-79"/>
            </a:endParaRPr>
          </a:p>
        </p:txBody>
      </p:sp>
      <p:sp>
        <p:nvSpPr>
          <p:cNvPr id="21" name="TextBox 20">
            <a:extLst>
              <a:ext uri="{FF2B5EF4-FFF2-40B4-BE49-F238E27FC236}">
                <a16:creationId xmlns:a16="http://schemas.microsoft.com/office/drawing/2014/main" id="{ECFB1200-211E-865A-AF57-4AA7C49626D3}"/>
              </a:ext>
            </a:extLst>
          </p:cNvPr>
          <p:cNvSpPr txBox="1"/>
          <p:nvPr/>
        </p:nvSpPr>
        <p:spPr>
          <a:xfrm>
            <a:off x="9788" y="5589449"/>
            <a:ext cx="1970959" cy="369332"/>
          </a:xfrm>
          <a:prstGeom prst="rect">
            <a:avLst/>
          </a:prstGeom>
          <a:noFill/>
        </p:spPr>
        <p:txBody>
          <a:bodyPr wrap="square">
            <a:spAutoFit/>
          </a:bodyPr>
          <a:lstStyle/>
          <a:p>
            <a:pPr algn="r"/>
            <a:r>
              <a:rPr lang="en-GB" sz="1800" b="1" i="0" dirty="0">
                <a:solidFill>
                  <a:schemeClr val="tx1"/>
                </a:solidFill>
                <a:ea typeface="Verdana" panose="020B0604030504040204" pitchFamily="34" charset="0"/>
                <a:cs typeface="Verdana" panose="020B0604030504040204" pitchFamily="34" charset="0"/>
              </a:rPr>
              <a:t>October 2024</a:t>
            </a:r>
            <a:endParaRPr lang="en-GB" dirty="0"/>
          </a:p>
        </p:txBody>
      </p:sp>
      <p:sp>
        <p:nvSpPr>
          <p:cNvPr id="2" name="Rectángulo 1">
            <a:extLst>
              <a:ext uri="{FF2B5EF4-FFF2-40B4-BE49-F238E27FC236}">
                <a16:creationId xmlns:a16="http://schemas.microsoft.com/office/drawing/2014/main" id="{15A97911-12F8-3CD0-7EDF-08679349D1F8}"/>
              </a:ext>
            </a:extLst>
          </p:cNvPr>
          <p:cNvSpPr/>
          <p:nvPr/>
        </p:nvSpPr>
        <p:spPr>
          <a:xfrm>
            <a:off x="6457307" y="1870038"/>
            <a:ext cx="9882277" cy="38049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463" dirty="0">
              <a:solidFill>
                <a:schemeClr val="tx1"/>
              </a:solidFill>
            </a:endParaRPr>
          </a:p>
        </p:txBody>
      </p:sp>
      <p:pic>
        <p:nvPicPr>
          <p:cNvPr id="3" name="Imagen 3">
            <a:extLst>
              <a:ext uri="{FF2B5EF4-FFF2-40B4-BE49-F238E27FC236}">
                <a16:creationId xmlns:a16="http://schemas.microsoft.com/office/drawing/2014/main" id="{D0A15DF3-C819-5F22-93A9-76B35A633940}"/>
              </a:ext>
            </a:extLst>
          </p:cNvPr>
          <p:cNvPicPr>
            <a:picLocks noChangeAspect="1"/>
          </p:cNvPicPr>
          <p:nvPr/>
        </p:nvPicPr>
        <p:blipFill>
          <a:blip r:embed="rId4"/>
          <a:stretch>
            <a:fillRect/>
          </a:stretch>
        </p:blipFill>
        <p:spPr>
          <a:xfrm>
            <a:off x="6219126" y="603610"/>
            <a:ext cx="765875" cy="765875"/>
          </a:xfrm>
          <a:prstGeom prst="rect">
            <a:avLst/>
          </a:prstGeom>
        </p:spPr>
      </p:pic>
      <p:sp>
        <p:nvSpPr>
          <p:cNvPr id="4" name="Google Shape;90;p2">
            <a:extLst>
              <a:ext uri="{FF2B5EF4-FFF2-40B4-BE49-F238E27FC236}">
                <a16:creationId xmlns:a16="http://schemas.microsoft.com/office/drawing/2014/main" id="{D326C264-8FE3-F7BF-0BFC-BD2C5F709F8A}"/>
              </a:ext>
            </a:extLst>
          </p:cNvPr>
          <p:cNvSpPr txBox="1"/>
          <p:nvPr/>
        </p:nvSpPr>
        <p:spPr>
          <a:xfrm>
            <a:off x="7206676" y="610635"/>
            <a:ext cx="2051178" cy="425083"/>
          </a:xfrm>
          <a:prstGeom prst="rect">
            <a:avLst/>
          </a:prstGeom>
          <a:noFill/>
          <a:ln>
            <a:noFill/>
          </a:ln>
        </p:spPr>
        <p:txBody>
          <a:bodyPr spcFirstLastPara="1" wrap="square" lIns="74283" tIns="37131" rIns="74283" bIns="37131" anchor="t" anchorCtr="0">
            <a:spAutoFit/>
          </a:bodyPr>
          <a:lstStyle/>
          <a:p>
            <a:r>
              <a:rPr lang="en-US" sz="2275" i="1" dirty="0">
                <a:solidFill>
                  <a:srgbClr val="575756"/>
                </a:solidFill>
                <a:ea typeface="Helvetica Neue" panose="02000503000000020004" pitchFamily="2" charset="0"/>
                <a:cs typeface="Rubik Bold" pitchFamily="2" charset="-79"/>
              </a:rPr>
              <a:t>Contents</a:t>
            </a:r>
            <a:endParaRPr sz="2275" i="1" dirty="0">
              <a:solidFill>
                <a:srgbClr val="575756"/>
              </a:solidFill>
              <a:ea typeface="Helvetica Neue" panose="02000503000000020004" pitchFamily="2" charset="0"/>
              <a:cs typeface="Rubik Bold" pitchFamily="2" charset="-79"/>
            </a:endParaRPr>
          </a:p>
        </p:txBody>
      </p:sp>
      <p:sp>
        <p:nvSpPr>
          <p:cNvPr id="6" name="TextBox 5">
            <a:extLst>
              <a:ext uri="{FF2B5EF4-FFF2-40B4-BE49-F238E27FC236}">
                <a16:creationId xmlns:a16="http://schemas.microsoft.com/office/drawing/2014/main" id="{EDBBF25A-83B7-CF36-21A2-823796FB4E7E}"/>
              </a:ext>
            </a:extLst>
          </p:cNvPr>
          <p:cNvSpPr txBox="1"/>
          <p:nvPr/>
        </p:nvSpPr>
        <p:spPr>
          <a:xfrm>
            <a:off x="7232794" y="1498203"/>
            <a:ext cx="4593822" cy="4770537"/>
          </a:xfrm>
          <a:prstGeom prst="rect">
            <a:avLst/>
          </a:prstGeom>
          <a:noFill/>
        </p:spPr>
        <p:txBody>
          <a:bodyPr wrap="square" rtlCol="0">
            <a:spAutoFit/>
          </a:bodyPr>
          <a:lstStyle/>
          <a:p>
            <a:pPr>
              <a:buClr>
                <a:srgbClr val="EDEBF4"/>
              </a:buClr>
            </a:pPr>
            <a:r>
              <a:rPr lang="en-GB" sz="1600" b="1" dirty="0">
                <a:cs typeface="Rubik" panose="020B0604020202020204" charset="-79"/>
              </a:rPr>
              <a:t>About Brazilian Patient Groups</a:t>
            </a:r>
          </a:p>
          <a:p>
            <a:pPr>
              <a:buClr>
                <a:srgbClr val="EDEBF4"/>
              </a:buClr>
            </a:pPr>
            <a:endParaRPr lang="en-GB" sz="400" dirty="0">
              <a:solidFill>
                <a:srgbClr val="0070C0"/>
              </a:solidFill>
              <a:cs typeface="Rubik" panose="020B0604020202020204" charset="-79"/>
            </a:endParaRPr>
          </a:p>
          <a:p>
            <a:pPr>
              <a:buClr>
                <a:srgbClr val="EDEBF4"/>
              </a:buClr>
            </a:pPr>
            <a:r>
              <a:rPr lang="en-GB" sz="1600" dirty="0">
                <a:solidFill>
                  <a:srgbClr val="0070C0"/>
                </a:solidFill>
                <a:cs typeface="Rubik" panose="020B0604020202020204" charset="-79"/>
              </a:rPr>
              <a:t>33 Brazilian patient groups describe their roles in Brazil’s healthcare system.</a:t>
            </a:r>
          </a:p>
          <a:p>
            <a:pPr>
              <a:buClr>
                <a:srgbClr val="EDEBF4"/>
              </a:buClr>
            </a:pPr>
            <a:r>
              <a:rPr lang="en-GB" sz="1600" dirty="0">
                <a:solidFill>
                  <a:srgbClr val="0070C0"/>
                </a:solidFill>
                <a:cs typeface="Rubik" panose="020B0604020202020204" charset="-79"/>
              </a:rPr>
              <a:t>They detail the challenges facing Brazilian patient groups, and point to the support they need to complete their goals.</a:t>
            </a:r>
          </a:p>
          <a:p>
            <a:pPr marL="360000">
              <a:buClr>
                <a:srgbClr val="EDEBF4"/>
              </a:buClr>
            </a:pPr>
            <a:endParaRPr lang="en-US" sz="400" dirty="0">
              <a:cs typeface="Rubik" panose="020B0604020202020204" charset="-79"/>
            </a:endParaRPr>
          </a:p>
          <a:p>
            <a:pPr marL="360000">
              <a:buClr>
                <a:srgbClr val="EDEBF4"/>
              </a:buClr>
            </a:pPr>
            <a:r>
              <a:rPr lang="en-US" sz="1200" dirty="0">
                <a:cs typeface="Rubik" panose="020B0604020202020204" charset="-79"/>
              </a:rPr>
              <a:t>Source: </a:t>
            </a:r>
            <a:r>
              <a:rPr lang="en-GB" sz="1200" dirty="0">
                <a:cs typeface="Rubik" panose="020B0604020202020204" charset="-79"/>
              </a:rPr>
              <a:t>Brazil-specific findings from the October 2024 PatientView report, </a:t>
            </a:r>
            <a:r>
              <a:rPr lang="en-GB" sz="1200" i="1" dirty="0">
                <a:cs typeface="Rubik" panose="020B0604020202020204" charset="-79"/>
              </a:rPr>
              <a:t>‘Patients in Action’.</a:t>
            </a:r>
          </a:p>
          <a:p>
            <a:pPr>
              <a:buClr>
                <a:srgbClr val="EDEBF4"/>
              </a:buClr>
            </a:pPr>
            <a:endParaRPr lang="en-US" sz="2400" dirty="0">
              <a:cs typeface="Rubik" panose="020B0604020202020204" charset="-79"/>
            </a:endParaRPr>
          </a:p>
          <a:p>
            <a:pPr>
              <a:buClr>
                <a:srgbClr val="EDEBF4"/>
              </a:buClr>
            </a:pPr>
            <a:r>
              <a:rPr lang="en-US" sz="1600" b="1" dirty="0">
                <a:cs typeface="Rubik" panose="020B0604020202020204" charset="-79"/>
              </a:rPr>
              <a:t>About Pharma Partnerships in Brazil</a:t>
            </a:r>
          </a:p>
          <a:p>
            <a:pPr>
              <a:buClr>
                <a:srgbClr val="EDEBF4"/>
              </a:buClr>
            </a:pPr>
            <a:endParaRPr lang="en-GB" sz="400" dirty="0">
              <a:solidFill>
                <a:srgbClr val="0070C0"/>
              </a:solidFill>
              <a:cs typeface="Rubik" panose="020B0604020202020204" charset="-79"/>
            </a:endParaRPr>
          </a:p>
          <a:p>
            <a:pPr>
              <a:buClr>
                <a:srgbClr val="EDEBF4"/>
              </a:buClr>
            </a:pPr>
            <a:r>
              <a:rPr lang="en-GB" sz="1600" dirty="0">
                <a:solidFill>
                  <a:srgbClr val="0070C0"/>
                </a:solidFill>
                <a:cs typeface="Rubik" panose="020B0604020202020204" charset="-79"/>
              </a:rPr>
              <a:t>121 Brazilian patient groups describe what they think of pharma.</a:t>
            </a:r>
          </a:p>
          <a:p>
            <a:pPr>
              <a:buClr>
                <a:srgbClr val="EDEBF4"/>
              </a:buClr>
            </a:pPr>
            <a:r>
              <a:rPr lang="en-GB" sz="1600" dirty="0">
                <a:solidFill>
                  <a:srgbClr val="0070C0"/>
                </a:solidFill>
                <a:cs typeface="Rubik" panose="020B0604020202020204" charset="-79"/>
              </a:rPr>
              <a:t>They identify the strategic interventions they wish pharma to implement in Brazil, to improve</a:t>
            </a:r>
          </a:p>
          <a:p>
            <a:pPr>
              <a:buClr>
                <a:srgbClr val="EDEBF4"/>
              </a:buClr>
            </a:pPr>
            <a:r>
              <a:rPr lang="en-GB" sz="1600" dirty="0">
                <a:solidFill>
                  <a:srgbClr val="0070C0"/>
                </a:solidFill>
                <a:cs typeface="Rubik" panose="020B0604020202020204" charset="-79"/>
              </a:rPr>
              <a:t>patient-group relations.</a:t>
            </a:r>
          </a:p>
          <a:p>
            <a:pPr marL="360000">
              <a:buClr>
                <a:srgbClr val="EDEBF4"/>
              </a:buClr>
            </a:pPr>
            <a:endParaRPr lang="en-GB" sz="400" dirty="0">
              <a:cs typeface="Rubik" panose="020B0604020202020204" charset="-79"/>
            </a:endParaRPr>
          </a:p>
          <a:p>
            <a:pPr marL="360000">
              <a:buClr>
                <a:srgbClr val="EDEBF4"/>
              </a:buClr>
            </a:pPr>
            <a:r>
              <a:rPr lang="en-GB" sz="1200" dirty="0">
                <a:cs typeface="Rubik" panose="020B0604020202020204" charset="-79"/>
              </a:rPr>
              <a:t>Source: Brazil-specific findings from the most-recent edition (that of 2023/24) of </a:t>
            </a:r>
            <a:r>
              <a:rPr lang="en-GB" sz="1200" dirty="0" err="1">
                <a:cs typeface="Rubik" panose="020B0604020202020204" charset="-79"/>
              </a:rPr>
              <a:t>PatientView’s</a:t>
            </a:r>
            <a:r>
              <a:rPr lang="en-GB" sz="1200" dirty="0">
                <a:cs typeface="Rubik" panose="020B0604020202020204" charset="-79"/>
              </a:rPr>
              <a:t> annual report, </a:t>
            </a:r>
            <a:r>
              <a:rPr lang="en-GB" sz="1200" i="1" dirty="0">
                <a:cs typeface="Rubik" panose="020B0604020202020204" charset="-79"/>
              </a:rPr>
              <a:t>‘The Corporate Reputation of Pharma—from a Patient Perspective’</a:t>
            </a:r>
            <a:r>
              <a:rPr lang="en-GB" sz="1200" dirty="0">
                <a:cs typeface="Rubik" panose="020B0604020202020204" charset="-79"/>
              </a:rPr>
              <a:t>.</a:t>
            </a:r>
            <a:endParaRPr lang="en-GB" sz="1600" dirty="0">
              <a:solidFill>
                <a:srgbClr val="FBF3CF"/>
              </a:solidFill>
              <a:latin typeface="Rubik" panose="020B0604020202020204" charset="-79"/>
              <a:cs typeface="Rubik" panose="020B0604020202020204" charset="-79"/>
            </a:endParaRPr>
          </a:p>
        </p:txBody>
      </p:sp>
      <p:pic>
        <p:nvPicPr>
          <p:cNvPr id="7" name="Imagen 20">
            <a:extLst>
              <a:ext uri="{FF2B5EF4-FFF2-40B4-BE49-F238E27FC236}">
                <a16:creationId xmlns:a16="http://schemas.microsoft.com/office/drawing/2014/main" id="{FACD3DC3-9818-32B2-2454-48992E8A77BB}"/>
              </a:ext>
            </a:extLst>
          </p:cNvPr>
          <p:cNvPicPr>
            <a:picLocks noChangeAspect="1"/>
          </p:cNvPicPr>
          <p:nvPr/>
        </p:nvPicPr>
        <p:blipFill>
          <a:blip r:embed="rId5">
            <a:duotone>
              <a:prstClr val="black"/>
              <a:schemeClr val="accent2">
                <a:tint val="45000"/>
                <a:satMod val="400000"/>
              </a:schemeClr>
            </a:duotone>
          </a:blip>
          <a:stretch>
            <a:fillRect/>
          </a:stretch>
        </p:blipFill>
        <p:spPr>
          <a:xfrm flipH="1">
            <a:off x="6655990" y="1522388"/>
            <a:ext cx="324097" cy="324097"/>
          </a:xfrm>
          <a:prstGeom prst="rect">
            <a:avLst/>
          </a:prstGeom>
        </p:spPr>
      </p:pic>
      <p:pic>
        <p:nvPicPr>
          <p:cNvPr id="8" name="Imagen 20">
            <a:extLst>
              <a:ext uri="{FF2B5EF4-FFF2-40B4-BE49-F238E27FC236}">
                <a16:creationId xmlns:a16="http://schemas.microsoft.com/office/drawing/2014/main" id="{46858887-EA51-C3F1-D665-B98727BA9709}"/>
              </a:ext>
            </a:extLst>
          </p:cNvPr>
          <p:cNvPicPr>
            <a:picLocks noChangeAspect="1"/>
          </p:cNvPicPr>
          <p:nvPr/>
        </p:nvPicPr>
        <p:blipFill>
          <a:blip r:embed="rId5">
            <a:duotone>
              <a:prstClr val="black"/>
              <a:schemeClr val="accent2">
                <a:tint val="45000"/>
                <a:satMod val="400000"/>
              </a:schemeClr>
            </a:duotone>
          </a:blip>
          <a:stretch>
            <a:fillRect/>
          </a:stretch>
        </p:blipFill>
        <p:spPr>
          <a:xfrm flipH="1">
            <a:off x="6709438" y="3816901"/>
            <a:ext cx="324097" cy="324097"/>
          </a:xfrm>
          <a:prstGeom prst="rect">
            <a:avLst/>
          </a:prstGeom>
        </p:spPr>
      </p:pic>
    </p:spTree>
    <p:extLst>
      <p:ext uri="{BB962C8B-B14F-4D97-AF65-F5344CB8AC3E}">
        <p14:creationId xmlns:p14="http://schemas.microsoft.com/office/powerpoint/2010/main" val="2109343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C85BA-31B8-931F-2959-6F3D524C3E1F}"/>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641B0E7-4B1F-1476-D26B-6ED202225559}"/>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20" name="Slide Number Placeholder 1">
            <a:extLst>
              <a:ext uri="{FF2B5EF4-FFF2-40B4-BE49-F238E27FC236}">
                <a16:creationId xmlns:a16="http://schemas.microsoft.com/office/drawing/2014/main" id="{FF490285-3E8E-C945-661A-A71CB4EB4C0C}"/>
              </a:ext>
            </a:extLst>
          </p:cNvPr>
          <p:cNvSpPr txBox="1">
            <a:spLocks/>
          </p:cNvSpPr>
          <p:nvPr/>
        </p:nvSpPr>
        <p:spPr>
          <a:xfrm>
            <a:off x="11263395" y="0"/>
            <a:ext cx="487836" cy="476672"/>
          </a:xfrm>
          <a:prstGeom prst="rect">
            <a:avLst/>
          </a:prstGeom>
          <a:solidFill>
            <a:schemeClr val="tx1">
              <a:alpha val="30000"/>
            </a:schemeClr>
          </a:solidFill>
        </p:spPr>
        <p:txBody>
          <a:bodyPr vert="horz" lIns="91440" tIns="45720" rIns="91440" bIns="45720" rtlCol="0" anchor="ctr" anchorCtr="0"/>
          <a:lstStyle>
            <a:defPPr>
              <a:defRPr lang="en-US"/>
            </a:defPPr>
            <a:lvl1pPr marL="0" algn="r" defTabSz="914400" rtl="0" eaLnBrk="1" latinLnBrk="0" hangingPunct="1">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latin typeface="Futura PT Bold" panose="020B0502020204020303" pitchFamily="34" charset="77"/>
              </a:rPr>
              <a:t>18</a:t>
            </a:r>
            <a:endParaRPr lang="en-GB" sz="1400" b="1" i="0" dirty="0">
              <a:latin typeface="Futura PT Bold" panose="020B0502020204020303" pitchFamily="34" charset="77"/>
            </a:endParaRPr>
          </a:p>
        </p:txBody>
      </p:sp>
      <p:pic>
        <p:nvPicPr>
          <p:cNvPr id="9" name="Imagen 3">
            <a:extLst>
              <a:ext uri="{FF2B5EF4-FFF2-40B4-BE49-F238E27FC236}">
                <a16:creationId xmlns:a16="http://schemas.microsoft.com/office/drawing/2014/main" id="{6EFAF8F0-ADDA-46D5-A32E-988E3128BE24}"/>
              </a:ext>
            </a:extLst>
          </p:cNvPr>
          <p:cNvPicPr>
            <a:picLocks noChangeAspect="1"/>
          </p:cNvPicPr>
          <p:nvPr/>
        </p:nvPicPr>
        <p:blipFill>
          <a:blip r:embed="rId3"/>
          <a:stretch>
            <a:fillRect/>
          </a:stretch>
        </p:blipFill>
        <p:spPr>
          <a:xfrm>
            <a:off x="104571" y="200596"/>
            <a:ext cx="5886846" cy="998555"/>
          </a:xfrm>
          <a:prstGeom prst="rect">
            <a:avLst/>
          </a:prstGeom>
        </p:spPr>
      </p:pic>
      <p:pic>
        <p:nvPicPr>
          <p:cNvPr id="11" name="Imagen 4">
            <a:extLst>
              <a:ext uri="{FF2B5EF4-FFF2-40B4-BE49-F238E27FC236}">
                <a16:creationId xmlns:a16="http://schemas.microsoft.com/office/drawing/2014/main" id="{EA52ECB3-6303-7DC1-C6E4-9FED49CE060A}"/>
              </a:ext>
            </a:extLst>
          </p:cNvPr>
          <p:cNvPicPr>
            <a:picLocks noChangeAspect="1"/>
          </p:cNvPicPr>
          <p:nvPr/>
        </p:nvPicPr>
        <p:blipFill>
          <a:blip r:embed="rId4"/>
          <a:stretch>
            <a:fillRect/>
          </a:stretch>
        </p:blipFill>
        <p:spPr>
          <a:xfrm>
            <a:off x="549055" y="141890"/>
            <a:ext cx="5202621" cy="918193"/>
          </a:xfrm>
          <a:prstGeom prst="rect">
            <a:avLst/>
          </a:prstGeom>
        </p:spPr>
      </p:pic>
      <p:pic>
        <p:nvPicPr>
          <p:cNvPr id="12" name="Imagen 5">
            <a:extLst>
              <a:ext uri="{FF2B5EF4-FFF2-40B4-BE49-F238E27FC236}">
                <a16:creationId xmlns:a16="http://schemas.microsoft.com/office/drawing/2014/main" id="{04AF12CF-7CB9-4B90-E47B-CE1F2305362F}"/>
              </a:ext>
            </a:extLst>
          </p:cNvPr>
          <p:cNvPicPr>
            <a:picLocks noChangeAspect="1"/>
          </p:cNvPicPr>
          <p:nvPr/>
        </p:nvPicPr>
        <p:blipFill>
          <a:blip r:embed="rId5"/>
          <a:stretch>
            <a:fillRect/>
          </a:stretch>
        </p:blipFill>
        <p:spPr>
          <a:xfrm>
            <a:off x="603549" y="529786"/>
            <a:ext cx="325056" cy="325056"/>
          </a:xfrm>
          <a:prstGeom prst="rect">
            <a:avLst/>
          </a:prstGeom>
        </p:spPr>
      </p:pic>
      <p:cxnSp>
        <p:nvCxnSpPr>
          <p:cNvPr id="3" name="Straight Connector 2">
            <a:extLst>
              <a:ext uri="{FF2B5EF4-FFF2-40B4-BE49-F238E27FC236}">
                <a16:creationId xmlns:a16="http://schemas.microsoft.com/office/drawing/2014/main" id="{C0845224-08B1-6C60-13A3-5215B95D5316}"/>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19" name="Google Shape;90;p2">
            <a:extLst>
              <a:ext uri="{FF2B5EF4-FFF2-40B4-BE49-F238E27FC236}">
                <a16:creationId xmlns:a16="http://schemas.microsoft.com/office/drawing/2014/main" id="{9C18423E-D215-1B3A-A70A-11783FD2A3CF}"/>
              </a:ext>
            </a:extLst>
          </p:cNvPr>
          <p:cNvSpPr txBox="1"/>
          <p:nvPr/>
        </p:nvSpPr>
        <p:spPr>
          <a:xfrm>
            <a:off x="983099" y="238336"/>
            <a:ext cx="4918460" cy="776718"/>
          </a:xfrm>
          <a:prstGeom prst="rect">
            <a:avLst/>
          </a:prstGeom>
          <a:noFill/>
          <a:ln>
            <a:noFill/>
          </a:ln>
        </p:spPr>
        <p:txBody>
          <a:bodyPr spcFirstLastPara="1" wrap="square" lIns="74283" tIns="37131" rIns="74283" bIns="37131" anchor="t" anchorCtr="0">
            <a:spAutoFit/>
          </a:bodyPr>
          <a:lstStyle/>
          <a:p>
            <a:r>
              <a:rPr lang="en-GB" sz="2280" i="1" dirty="0">
                <a:solidFill>
                  <a:srgbClr val="575756"/>
                </a:solidFill>
                <a:latin typeface="Rubik" panose="020B0604020202020204" charset="-79"/>
                <a:ea typeface="Helvetica Neue" panose="02000503000000020004" pitchFamily="2" charset="0"/>
                <a:cs typeface="Rubik" panose="020B0604020202020204"/>
              </a:rPr>
              <a:t>Brazilian patient groups’ influence</a:t>
            </a:r>
          </a:p>
          <a:p>
            <a:r>
              <a:rPr lang="en-GB" sz="2280" i="1" dirty="0">
                <a:solidFill>
                  <a:srgbClr val="575756"/>
                </a:solidFill>
                <a:latin typeface="Rubik" panose="020B0604020202020204" charset="-79"/>
                <a:ea typeface="Helvetica Neue" panose="02000503000000020004" pitchFamily="2" charset="0"/>
                <a:cs typeface="Rubik" panose="020B0604020202020204"/>
              </a:rPr>
              <a:t>on </a:t>
            </a:r>
            <a:r>
              <a:rPr lang="en-GB" sz="2280" b="1" i="1" dirty="0">
                <a:solidFill>
                  <a:srgbClr val="575756"/>
                </a:solidFill>
                <a:latin typeface="Rubik" panose="020B0604020202020204" charset="-79"/>
                <a:ea typeface="Helvetica Neue" panose="02000503000000020004" pitchFamily="2" charset="0"/>
                <a:cs typeface="Rubik" panose="020B0604020202020204"/>
              </a:rPr>
              <a:t>healthcare policymaking</a:t>
            </a:r>
            <a:endParaRPr lang="en-GB" sz="2400" i="1" dirty="0">
              <a:solidFill>
                <a:srgbClr val="575756"/>
              </a:solidFill>
              <a:latin typeface="Rubik" panose="020B0604020202020204" charset="-79"/>
              <a:ea typeface="Helvetica Neue" panose="02000503000000020004" pitchFamily="2" charset="0"/>
              <a:cs typeface="Rubik" panose="020B0604020202020204" charset="-79"/>
            </a:endParaRPr>
          </a:p>
        </p:txBody>
      </p:sp>
      <p:graphicFrame>
        <p:nvGraphicFramePr>
          <p:cNvPr id="2" name="Chart 1">
            <a:extLst>
              <a:ext uri="{FF2B5EF4-FFF2-40B4-BE49-F238E27FC236}">
                <a16:creationId xmlns:a16="http://schemas.microsoft.com/office/drawing/2014/main" id="{4548601E-B3C3-1097-54AE-9472866FAD6E}"/>
              </a:ext>
            </a:extLst>
          </p:cNvPr>
          <p:cNvGraphicFramePr>
            <a:graphicFrameLocks/>
          </p:cNvGraphicFramePr>
          <p:nvPr>
            <p:extLst>
              <p:ext uri="{D42A27DB-BD31-4B8C-83A1-F6EECF244321}">
                <p14:modId xmlns:p14="http://schemas.microsoft.com/office/powerpoint/2010/main" val="3571056830"/>
              </p:ext>
            </p:extLst>
          </p:nvPr>
        </p:nvGraphicFramePr>
        <p:xfrm>
          <a:off x="779172" y="2318032"/>
          <a:ext cx="3954747" cy="2711168"/>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4CC79EFA-4D0A-85FA-81C5-D56E4617E576}"/>
              </a:ext>
            </a:extLst>
          </p:cNvPr>
          <p:cNvSpPr txBox="1"/>
          <p:nvPr/>
        </p:nvSpPr>
        <p:spPr>
          <a:xfrm>
            <a:off x="1268930" y="2603622"/>
            <a:ext cx="3569572" cy="461665"/>
          </a:xfrm>
          <a:prstGeom prst="rect">
            <a:avLst/>
          </a:prstGeom>
          <a:noFill/>
        </p:spPr>
        <p:txBody>
          <a:bodyPr wrap="square" rtlCol="0">
            <a:spAutoFit/>
          </a:bodyPr>
          <a:lstStyle/>
          <a:p>
            <a:pPr algn="ctr"/>
            <a:r>
              <a:rPr lang="en-GB" sz="1200" b="1" dirty="0">
                <a:latin typeface="Rubik" panose="020B0604020202020204" charset="-79"/>
                <a:cs typeface="Rubik" panose="020B0604020202020204" charset="-79"/>
              </a:rPr>
              <a:t>Do you influence government </a:t>
            </a:r>
          </a:p>
          <a:p>
            <a:pPr algn="ctr"/>
            <a:r>
              <a:rPr lang="en-GB" sz="1200" b="1" dirty="0">
                <a:latin typeface="Rubik" panose="020B0604020202020204" charset="-79"/>
                <a:cs typeface="Rubik" panose="020B0604020202020204" charset="-79"/>
              </a:rPr>
              <a:t>healthcare policymaking?</a:t>
            </a:r>
          </a:p>
        </p:txBody>
      </p:sp>
      <p:sp>
        <p:nvSpPr>
          <p:cNvPr id="10" name="TextBox 9">
            <a:extLst>
              <a:ext uri="{FF2B5EF4-FFF2-40B4-BE49-F238E27FC236}">
                <a16:creationId xmlns:a16="http://schemas.microsoft.com/office/drawing/2014/main" id="{7A322938-DE1F-ED07-1296-794CED8763A7}"/>
              </a:ext>
            </a:extLst>
          </p:cNvPr>
          <p:cNvSpPr txBox="1"/>
          <p:nvPr/>
        </p:nvSpPr>
        <p:spPr>
          <a:xfrm>
            <a:off x="603549" y="1379109"/>
            <a:ext cx="4365938" cy="276999"/>
          </a:xfrm>
          <a:prstGeom prst="rect">
            <a:avLst/>
          </a:prstGeom>
          <a:noFill/>
        </p:spPr>
        <p:txBody>
          <a:bodyPr wrap="square" rtlCol="0">
            <a:spAutoFit/>
          </a:bodyPr>
          <a:lstStyle/>
          <a:p>
            <a:r>
              <a:rPr lang="en-GB" sz="1200" dirty="0"/>
              <a:t>Percentage of respondent Brazilian patient groups</a:t>
            </a:r>
          </a:p>
        </p:txBody>
      </p:sp>
      <p:graphicFrame>
        <p:nvGraphicFramePr>
          <p:cNvPr id="13" name="Chart 12">
            <a:extLst>
              <a:ext uri="{FF2B5EF4-FFF2-40B4-BE49-F238E27FC236}">
                <a16:creationId xmlns:a16="http://schemas.microsoft.com/office/drawing/2014/main" id="{EE5A5405-7DE8-8CE2-81C0-ADB7D315D2A0}"/>
              </a:ext>
            </a:extLst>
          </p:cNvPr>
          <p:cNvGraphicFramePr>
            <a:graphicFrameLocks/>
          </p:cNvGraphicFramePr>
          <p:nvPr>
            <p:extLst>
              <p:ext uri="{D42A27DB-BD31-4B8C-83A1-F6EECF244321}">
                <p14:modId xmlns:p14="http://schemas.microsoft.com/office/powerpoint/2010/main" val="3898026294"/>
              </p:ext>
            </p:extLst>
          </p:nvPr>
        </p:nvGraphicFramePr>
        <p:xfrm>
          <a:off x="6878189" y="513816"/>
          <a:ext cx="3956400" cy="2710800"/>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Box 13">
            <a:extLst>
              <a:ext uri="{FF2B5EF4-FFF2-40B4-BE49-F238E27FC236}">
                <a16:creationId xmlns:a16="http://schemas.microsoft.com/office/drawing/2014/main" id="{5EAD3864-D6E9-79ED-45D7-E533F3B2866F}"/>
              </a:ext>
            </a:extLst>
          </p:cNvPr>
          <p:cNvSpPr txBox="1"/>
          <p:nvPr/>
        </p:nvSpPr>
        <p:spPr>
          <a:xfrm>
            <a:off x="7113757" y="1031774"/>
            <a:ext cx="3569572" cy="276999"/>
          </a:xfrm>
          <a:prstGeom prst="rect">
            <a:avLst/>
          </a:prstGeom>
          <a:noFill/>
        </p:spPr>
        <p:txBody>
          <a:bodyPr wrap="square" rtlCol="0">
            <a:spAutoFit/>
          </a:bodyPr>
          <a:lstStyle/>
          <a:p>
            <a:pPr algn="ctr"/>
            <a:r>
              <a:rPr lang="en-GB" sz="1200" b="1" dirty="0">
                <a:latin typeface="Rubik" panose="020B0604020202020204" charset="-79"/>
                <a:cs typeface="Rubik" panose="020B0604020202020204" charset="-79"/>
              </a:rPr>
              <a:t>Do you influence drug approvals?</a:t>
            </a:r>
          </a:p>
        </p:txBody>
      </p:sp>
      <p:graphicFrame>
        <p:nvGraphicFramePr>
          <p:cNvPr id="15" name="Chart 14">
            <a:extLst>
              <a:ext uri="{FF2B5EF4-FFF2-40B4-BE49-F238E27FC236}">
                <a16:creationId xmlns:a16="http://schemas.microsoft.com/office/drawing/2014/main" id="{7410DA46-0CE9-E4C1-718E-247AC01F426D}"/>
              </a:ext>
            </a:extLst>
          </p:cNvPr>
          <p:cNvGraphicFramePr>
            <a:graphicFrameLocks/>
          </p:cNvGraphicFramePr>
          <p:nvPr>
            <p:extLst>
              <p:ext uri="{D42A27DB-BD31-4B8C-83A1-F6EECF244321}">
                <p14:modId xmlns:p14="http://schemas.microsoft.com/office/powerpoint/2010/main" val="3003725342"/>
              </p:ext>
            </p:extLst>
          </p:nvPr>
        </p:nvGraphicFramePr>
        <p:xfrm>
          <a:off x="6996759" y="3255743"/>
          <a:ext cx="4316400" cy="2710800"/>
        </p:xfrm>
        <a:graphic>
          <a:graphicData uri="http://schemas.openxmlformats.org/drawingml/2006/chart">
            <c:chart xmlns:c="http://schemas.openxmlformats.org/drawingml/2006/chart" xmlns:r="http://schemas.openxmlformats.org/officeDocument/2006/relationships" r:id="rId8"/>
          </a:graphicData>
        </a:graphic>
      </p:graphicFrame>
      <p:sp>
        <p:nvSpPr>
          <p:cNvPr id="16" name="TextBox 15">
            <a:extLst>
              <a:ext uri="{FF2B5EF4-FFF2-40B4-BE49-F238E27FC236}">
                <a16:creationId xmlns:a16="http://schemas.microsoft.com/office/drawing/2014/main" id="{8FEF860B-B04B-5EA3-BE46-E798C09BACD7}"/>
              </a:ext>
            </a:extLst>
          </p:cNvPr>
          <p:cNvSpPr txBox="1"/>
          <p:nvPr/>
        </p:nvSpPr>
        <p:spPr>
          <a:xfrm>
            <a:off x="7222514" y="3814763"/>
            <a:ext cx="3569572" cy="276999"/>
          </a:xfrm>
          <a:prstGeom prst="rect">
            <a:avLst/>
          </a:prstGeom>
          <a:noFill/>
        </p:spPr>
        <p:txBody>
          <a:bodyPr wrap="square" rtlCol="0">
            <a:spAutoFit/>
          </a:bodyPr>
          <a:lstStyle/>
          <a:p>
            <a:pPr algn="ctr"/>
            <a:r>
              <a:rPr lang="en-GB" sz="1200" b="1" dirty="0">
                <a:latin typeface="Rubik" panose="020B0604020202020204" charset="-79"/>
                <a:cs typeface="Rubik" panose="020B0604020202020204" charset="-79"/>
              </a:rPr>
              <a:t>Do you influence drug reimbursement?</a:t>
            </a:r>
          </a:p>
        </p:txBody>
      </p:sp>
    </p:spTree>
    <p:extLst>
      <p:ext uri="{BB962C8B-B14F-4D97-AF65-F5344CB8AC3E}">
        <p14:creationId xmlns:p14="http://schemas.microsoft.com/office/powerpoint/2010/main" val="1867449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2272B-B5B9-6F71-892D-4CD923002929}"/>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7BE3464-4011-438B-C292-DE64C54FA1D8}"/>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20" name="Slide Number Placeholder 1">
            <a:extLst>
              <a:ext uri="{FF2B5EF4-FFF2-40B4-BE49-F238E27FC236}">
                <a16:creationId xmlns:a16="http://schemas.microsoft.com/office/drawing/2014/main" id="{CD3B9533-3C1D-17D3-9ECD-3A9180E8259B}"/>
              </a:ext>
            </a:extLst>
          </p:cNvPr>
          <p:cNvSpPr txBox="1">
            <a:spLocks/>
          </p:cNvSpPr>
          <p:nvPr/>
        </p:nvSpPr>
        <p:spPr>
          <a:xfrm>
            <a:off x="11263395" y="0"/>
            <a:ext cx="487836" cy="476672"/>
          </a:xfrm>
          <a:prstGeom prst="rect">
            <a:avLst/>
          </a:prstGeom>
          <a:solidFill>
            <a:schemeClr val="tx1">
              <a:alpha val="30000"/>
            </a:schemeClr>
          </a:solidFill>
        </p:spPr>
        <p:txBody>
          <a:bodyPr vert="horz" lIns="91440" tIns="45720" rIns="91440" bIns="45720" rtlCol="0" anchor="ctr" anchorCtr="0"/>
          <a:lstStyle>
            <a:defPPr>
              <a:defRPr lang="en-US"/>
            </a:defPPr>
            <a:lvl1pPr marL="0" algn="r" defTabSz="914400" rtl="0" eaLnBrk="1" latinLnBrk="0" hangingPunct="1">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latin typeface="Futura PT Bold" panose="020B0502020204020303" pitchFamily="34" charset="77"/>
              </a:rPr>
              <a:t>20</a:t>
            </a:r>
            <a:endParaRPr lang="en-GB" sz="1400" b="1" i="0" dirty="0">
              <a:latin typeface="Futura PT Bold" panose="020B0502020204020303" pitchFamily="34" charset="77"/>
            </a:endParaRPr>
          </a:p>
        </p:txBody>
      </p:sp>
      <p:pic>
        <p:nvPicPr>
          <p:cNvPr id="9" name="Imagen 3">
            <a:extLst>
              <a:ext uri="{FF2B5EF4-FFF2-40B4-BE49-F238E27FC236}">
                <a16:creationId xmlns:a16="http://schemas.microsoft.com/office/drawing/2014/main" id="{475E3B37-D064-5915-0DBF-1C42865EB736}"/>
              </a:ext>
            </a:extLst>
          </p:cNvPr>
          <p:cNvPicPr>
            <a:picLocks noChangeAspect="1"/>
          </p:cNvPicPr>
          <p:nvPr/>
        </p:nvPicPr>
        <p:blipFill>
          <a:blip r:embed="rId3"/>
          <a:stretch>
            <a:fillRect/>
          </a:stretch>
        </p:blipFill>
        <p:spPr>
          <a:xfrm>
            <a:off x="104571" y="200596"/>
            <a:ext cx="5886846" cy="998555"/>
          </a:xfrm>
          <a:prstGeom prst="rect">
            <a:avLst/>
          </a:prstGeom>
        </p:spPr>
      </p:pic>
      <p:pic>
        <p:nvPicPr>
          <p:cNvPr id="11" name="Imagen 4">
            <a:extLst>
              <a:ext uri="{FF2B5EF4-FFF2-40B4-BE49-F238E27FC236}">
                <a16:creationId xmlns:a16="http://schemas.microsoft.com/office/drawing/2014/main" id="{753B7BFA-DD75-46AD-95FE-54DAE20E2F8B}"/>
              </a:ext>
            </a:extLst>
          </p:cNvPr>
          <p:cNvPicPr>
            <a:picLocks noChangeAspect="1"/>
          </p:cNvPicPr>
          <p:nvPr/>
        </p:nvPicPr>
        <p:blipFill>
          <a:blip r:embed="rId4"/>
          <a:stretch>
            <a:fillRect/>
          </a:stretch>
        </p:blipFill>
        <p:spPr>
          <a:xfrm>
            <a:off x="549055" y="141890"/>
            <a:ext cx="5202621" cy="918193"/>
          </a:xfrm>
          <a:prstGeom prst="rect">
            <a:avLst/>
          </a:prstGeom>
        </p:spPr>
      </p:pic>
      <p:pic>
        <p:nvPicPr>
          <p:cNvPr id="12" name="Imagen 5">
            <a:extLst>
              <a:ext uri="{FF2B5EF4-FFF2-40B4-BE49-F238E27FC236}">
                <a16:creationId xmlns:a16="http://schemas.microsoft.com/office/drawing/2014/main" id="{DD41D366-8158-1014-3092-25ECBD6EA8EF}"/>
              </a:ext>
            </a:extLst>
          </p:cNvPr>
          <p:cNvPicPr>
            <a:picLocks noChangeAspect="1"/>
          </p:cNvPicPr>
          <p:nvPr/>
        </p:nvPicPr>
        <p:blipFill>
          <a:blip r:embed="rId5"/>
          <a:stretch>
            <a:fillRect/>
          </a:stretch>
        </p:blipFill>
        <p:spPr>
          <a:xfrm>
            <a:off x="603549" y="529786"/>
            <a:ext cx="325056" cy="325056"/>
          </a:xfrm>
          <a:prstGeom prst="rect">
            <a:avLst/>
          </a:prstGeom>
        </p:spPr>
      </p:pic>
      <p:cxnSp>
        <p:nvCxnSpPr>
          <p:cNvPr id="3" name="Straight Connector 2">
            <a:extLst>
              <a:ext uri="{FF2B5EF4-FFF2-40B4-BE49-F238E27FC236}">
                <a16:creationId xmlns:a16="http://schemas.microsoft.com/office/drawing/2014/main" id="{80DADAB6-6927-8BC2-CFD7-D962CB04D9D5}"/>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19" name="Google Shape;90;p2">
            <a:extLst>
              <a:ext uri="{FF2B5EF4-FFF2-40B4-BE49-F238E27FC236}">
                <a16:creationId xmlns:a16="http://schemas.microsoft.com/office/drawing/2014/main" id="{46EB91B4-7A09-8C12-E23E-C2C7138593C1}"/>
              </a:ext>
            </a:extLst>
          </p:cNvPr>
          <p:cNvSpPr txBox="1"/>
          <p:nvPr/>
        </p:nvSpPr>
        <p:spPr>
          <a:xfrm>
            <a:off x="983099" y="238336"/>
            <a:ext cx="4873159" cy="776718"/>
          </a:xfrm>
          <a:prstGeom prst="rect">
            <a:avLst/>
          </a:prstGeom>
          <a:noFill/>
          <a:ln>
            <a:noFill/>
          </a:ln>
        </p:spPr>
        <p:txBody>
          <a:bodyPr spcFirstLastPara="1" wrap="square" lIns="74283" tIns="37131" rIns="74283" bIns="37131" anchor="t" anchorCtr="0">
            <a:spAutoFit/>
          </a:bodyPr>
          <a:lstStyle/>
          <a:p>
            <a:r>
              <a:rPr lang="en-GB" sz="2280" i="1" dirty="0">
                <a:solidFill>
                  <a:srgbClr val="575756"/>
                </a:solidFill>
                <a:latin typeface="Rubik" panose="020B0604020202020204" charset="-79"/>
                <a:ea typeface="Helvetica Neue" panose="02000503000000020004" pitchFamily="2" charset="0"/>
                <a:cs typeface="Rubik" panose="020B0604020202020204"/>
              </a:rPr>
              <a:t>Brazilian patient groups’ influence</a:t>
            </a:r>
          </a:p>
          <a:p>
            <a:r>
              <a:rPr lang="en-GB" sz="2280" i="1" dirty="0">
                <a:solidFill>
                  <a:srgbClr val="575756"/>
                </a:solidFill>
                <a:latin typeface="Rubik" panose="020B0604020202020204" charset="-79"/>
                <a:ea typeface="Helvetica Neue" panose="02000503000000020004" pitchFamily="2" charset="0"/>
                <a:cs typeface="Rubik" panose="020B0604020202020204"/>
              </a:rPr>
              <a:t>on </a:t>
            </a:r>
            <a:r>
              <a:rPr lang="en-GB" sz="2280" b="1" i="1" dirty="0">
                <a:solidFill>
                  <a:srgbClr val="575756"/>
                </a:solidFill>
                <a:latin typeface="Rubik" panose="020B0604020202020204" charset="-79"/>
                <a:ea typeface="Helvetica Neue" panose="02000503000000020004" pitchFamily="2" charset="0"/>
                <a:cs typeface="Rubik" panose="020B0604020202020204"/>
              </a:rPr>
              <a:t>healthcare provision</a:t>
            </a:r>
            <a:endParaRPr lang="en-GB" sz="2400" i="1" dirty="0">
              <a:solidFill>
                <a:srgbClr val="575756"/>
              </a:solidFill>
              <a:latin typeface="Rubik" panose="020B0604020202020204" charset="-79"/>
              <a:ea typeface="Helvetica Neue" panose="02000503000000020004" pitchFamily="2" charset="0"/>
              <a:cs typeface="Rubik" panose="020B0604020202020204" charset="-79"/>
            </a:endParaRPr>
          </a:p>
        </p:txBody>
      </p:sp>
      <p:sp>
        <p:nvSpPr>
          <p:cNvPr id="4" name="TextBox 3">
            <a:extLst>
              <a:ext uri="{FF2B5EF4-FFF2-40B4-BE49-F238E27FC236}">
                <a16:creationId xmlns:a16="http://schemas.microsoft.com/office/drawing/2014/main" id="{65145993-82E0-DFB1-D1BD-76538C99FA22}"/>
              </a:ext>
            </a:extLst>
          </p:cNvPr>
          <p:cNvSpPr txBox="1"/>
          <p:nvPr/>
        </p:nvSpPr>
        <p:spPr>
          <a:xfrm>
            <a:off x="766077" y="1713576"/>
            <a:ext cx="4684550" cy="2246769"/>
          </a:xfrm>
          <a:prstGeom prst="rect">
            <a:avLst/>
          </a:prstGeom>
          <a:solidFill>
            <a:schemeClr val="bg1">
              <a:lumMod val="95000"/>
            </a:schemeClr>
          </a:solidFill>
        </p:spPr>
        <p:txBody>
          <a:bodyPr wrap="square" rtlCol="0">
            <a:spAutoFit/>
          </a:bodyPr>
          <a:lstStyle/>
          <a:p>
            <a:pPr>
              <a:buClr>
                <a:srgbClr val="083F56"/>
              </a:buClr>
            </a:pPr>
            <a:r>
              <a:rPr lang="en-US" sz="1600" dirty="0">
                <a:solidFill>
                  <a:srgbClr val="083F56"/>
                </a:solidFill>
                <a:latin typeface="Rubik" panose="020B0604020202020204" charset="-79"/>
                <a:cs typeface="Rubik" panose="020B0604020202020204" charset="-79"/>
              </a:rPr>
              <a:t>The </a:t>
            </a:r>
            <a:r>
              <a:rPr lang="en-US" sz="1600" b="1" dirty="0">
                <a:latin typeface="Rubik" panose="020B0604020202020204" charset="-79"/>
                <a:cs typeface="Rubik" panose="020B0604020202020204" charset="-79"/>
              </a:rPr>
              <a:t>percentage</a:t>
            </a:r>
            <a:r>
              <a:rPr lang="en-US" sz="1600" dirty="0">
                <a:solidFill>
                  <a:srgbClr val="083F56"/>
                </a:solidFill>
                <a:latin typeface="Rubik" panose="020B0604020202020204" charset="-79"/>
                <a:cs typeface="Rubik" panose="020B0604020202020204" charset="-79"/>
              </a:rPr>
              <a:t> of Brazilian patient groups which think that they influence </a:t>
            </a:r>
            <a:r>
              <a:rPr lang="en-US" sz="1600" b="1" dirty="0">
                <a:latin typeface="Rubik" panose="020B0604020202020204" charset="-79"/>
                <a:cs typeface="Rubik" panose="020B0604020202020204" charset="-79"/>
              </a:rPr>
              <a:t>healthcare provision</a:t>
            </a:r>
            <a:r>
              <a:rPr lang="en-US" sz="1600" dirty="0">
                <a:solidFill>
                  <a:srgbClr val="083F56"/>
                </a:solidFill>
                <a:latin typeface="Rubik" panose="020B0604020202020204" charset="-79"/>
                <a:cs typeface="Rubik" panose="020B0604020202020204" charset="-79"/>
              </a:rPr>
              <a:t> in Brazil</a:t>
            </a:r>
            <a:r>
              <a:rPr lang="en-US" sz="1600" dirty="0">
                <a:latin typeface="Rubik" panose="020B0604020202020204" charset="-79"/>
                <a:cs typeface="Rubik" panose="020B0604020202020204" charset="-79"/>
              </a:rPr>
              <a:t>:</a:t>
            </a:r>
          </a:p>
          <a:p>
            <a:pPr>
              <a:buClr>
                <a:srgbClr val="083F56"/>
              </a:buClr>
            </a:pPr>
            <a:endParaRPr lang="en-US" sz="1000" dirty="0">
              <a:solidFill>
                <a:srgbClr val="083F56"/>
              </a:solidFill>
              <a:latin typeface="Rubik" panose="020B0604020202020204" charset="-79"/>
              <a:cs typeface="Rubik" panose="020B0604020202020204" charset="-79"/>
            </a:endParaRPr>
          </a:p>
          <a:p>
            <a:pPr marL="500400" indent="-285750">
              <a:buClr>
                <a:srgbClr val="083F56"/>
              </a:buClr>
              <a:buFont typeface="Arial" panose="020B0604020202020204" pitchFamily="34" charset="0"/>
              <a:buChar char="•"/>
            </a:pPr>
            <a:r>
              <a:rPr lang="en-US" sz="1600" b="1" dirty="0">
                <a:latin typeface="Rubik" panose="020B0604020202020204" charset="-79"/>
                <a:cs typeface="Rubik" panose="020B0604020202020204" charset="-79"/>
              </a:rPr>
              <a:t>85%</a:t>
            </a:r>
            <a:r>
              <a:rPr lang="en-US" sz="1600" dirty="0">
                <a:solidFill>
                  <a:srgbClr val="083F56"/>
                </a:solidFill>
                <a:latin typeface="Rubik" panose="020B0604020202020204" charset="-79"/>
                <a:cs typeface="Rubik" panose="020B0604020202020204" charset="-79"/>
              </a:rPr>
              <a:t> feel that they influence</a:t>
            </a:r>
          </a:p>
          <a:p>
            <a:pPr marL="504000">
              <a:buClr>
                <a:srgbClr val="083F56"/>
              </a:buClr>
            </a:pPr>
            <a:r>
              <a:rPr lang="en-US" sz="1600" dirty="0">
                <a:solidFill>
                  <a:srgbClr val="0070C0"/>
                </a:solidFill>
                <a:latin typeface="Rubik" panose="020B0604020202020204" charset="-79"/>
                <a:cs typeface="Rubik" panose="020B0604020202020204" charset="-79"/>
              </a:rPr>
              <a:t>patients’ access to medicines</a:t>
            </a:r>
            <a:r>
              <a:rPr lang="en-US" sz="1600" dirty="0">
                <a:solidFill>
                  <a:srgbClr val="083F56"/>
                </a:solidFill>
                <a:latin typeface="Rubik" panose="020B0604020202020204" charset="-79"/>
                <a:cs typeface="Rubik" panose="020B0604020202020204" charset="-79"/>
              </a:rPr>
              <a:t> in Brazil.</a:t>
            </a:r>
          </a:p>
          <a:p>
            <a:pPr marL="214650">
              <a:buClr>
                <a:srgbClr val="083F56"/>
              </a:buClr>
            </a:pPr>
            <a:endParaRPr lang="en-US" sz="1000" dirty="0">
              <a:solidFill>
                <a:srgbClr val="083F56"/>
              </a:solidFill>
              <a:latin typeface="Rubik" panose="020B0604020202020204" charset="-79"/>
              <a:cs typeface="Rubik" panose="020B0604020202020204" charset="-79"/>
            </a:endParaRPr>
          </a:p>
          <a:p>
            <a:pPr marL="500400" indent="-285750">
              <a:buClr>
                <a:srgbClr val="083F56"/>
              </a:buClr>
              <a:buFont typeface="Arial" panose="020B0604020202020204" pitchFamily="34" charset="0"/>
              <a:buChar char="•"/>
            </a:pPr>
            <a:r>
              <a:rPr lang="en-US" sz="1600" b="1" dirty="0">
                <a:latin typeface="Rubik" panose="020B0604020202020204" charset="-79"/>
                <a:cs typeface="Rubik" panose="020B0604020202020204" charset="-79"/>
              </a:rPr>
              <a:t>64%</a:t>
            </a:r>
            <a:r>
              <a:rPr lang="en-US" sz="1600" dirty="0">
                <a:solidFill>
                  <a:srgbClr val="083F56"/>
                </a:solidFill>
                <a:latin typeface="Rubik" panose="020B0604020202020204" charset="-79"/>
                <a:cs typeface="Rubik" panose="020B0604020202020204" charset="-79"/>
              </a:rPr>
              <a:t> feel that they influence</a:t>
            </a:r>
          </a:p>
          <a:p>
            <a:pPr marL="504000">
              <a:buClr>
                <a:srgbClr val="083F56"/>
              </a:buClr>
            </a:pPr>
            <a:r>
              <a:rPr lang="en-US" sz="1600" dirty="0">
                <a:solidFill>
                  <a:srgbClr val="0070C0"/>
                </a:solidFill>
                <a:latin typeface="Rubik" panose="020B0604020202020204" charset="-79"/>
                <a:cs typeface="Rubik" panose="020B0604020202020204" charset="-79"/>
              </a:rPr>
              <a:t>healthcare provision </a:t>
            </a:r>
            <a:r>
              <a:rPr lang="en-US" sz="1600" dirty="0">
                <a:solidFill>
                  <a:srgbClr val="083F56"/>
                </a:solidFill>
                <a:latin typeface="Rubik" panose="020B0604020202020204" charset="-79"/>
                <a:cs typeface="Rubik" panose="020B0604020202020204" charset="-79"/>
              </a:rPr>
              <a:t>in Brazil.</a:t>
            </a:r>
            <a:endParaRPr lang="en-GB" sz="1600" dirty="0">
              <a:solidFill>
                <a:srgbClr val="083F56"/>
              </a:solidFill>
              <a:latin typeface="Rubik" panose="020B0604020202020204" charset="-79"/>
              <a:cs typeface="Rubik" panose="020B0604020202020204" charset="-79"/>
            </a:endParaRPr>
          </a:p>
          <a:p>
            <a:pPr marL="504000">
              <a:buClr>
                <a:srgbClr val="083F56"/>
              </a:buClr>
            </a:pPr>
            <a:endParaRPr lang="en-US" sz="800" dirty="0">
              <a:solidFill>
                <a:srgbClr val="083F56"/>
              </a:solidFill>
              <a:latin typeface="Rubik" panose="020B0604020202020204" charset="-79"/>
              <a:cs typeface="Rubik" panose="020B0604020202020204" charset="-79"/>
            </a:endParaRPr>
          </a:p>
        </p:txBody>
      </p:sp>
      <p:sp>
        <p:nvSpPr>
          <p:cNvPr id="6" name="TextBox 5">
            <a:extLst>
              <a:ext uri="{FF2B5EF4-FFF2-40B4-BE49-F238E27FC236}">
                <a16:creationId xmlns:a16="http://schemas.microsoft.com/office/drawing/2014/main" id="{39DBE430-2CFC-83C0-F739-77487473F638}"/>
              </a:ext>
            </a:extLst>
          </p:cNvPr>
          <p:cNvSpPr txBox="1"/>
          <p:nvPr/>
        </p:nvSpPr>
        <p:spPr>
          <a:xfrm>
            <a:off x="6832815" y="1694944"/>
            <a:ext cx="4587560" cy="2246769"/>
          </a:xfrm>
          <a:prstGeom prst="rect">
            <a:avLst/>
          </a:prstGeom>
          <a:solidFill>
            <a:schemeClr val="bg2"/>
          </a:solidFill>
        </p:spPr>
        <p:txBody>
          <a:bodyPr wrap="square" rtlCol="0">
            <a:spAutoFit/>
          </a:bodyPr>
          <a:lstStyle/>
          <a:p>
            <a:pPr>
              <a:buClr>
                <a:srgbClr val="083F56"/>
              </a:buClr>
            </a:pPr>
            <a:r>
              <a:rPr lang="en-US" sz="1600" b="1" dirty="0">
                <a:latin typeface="Rubik" panose="020B0604020202020204" charset="-79"/>
                <a:cs typeface="Rubik" panose="020B0604020202020204" charset="-79"/>
              </a:rPr>
              <a:t>Rankings</a:t>
            </a:r>
            <a:r>
              <a:rPr lang="en-US" sz="1600" dirty="0">
                <a:solidFill>
                  <a:srgbClr val="083F56"/>
                </a:solidFill>
                <a:latin typeface="Rubik" panose="020B0604020202020204" charset="-79"/>
                <a:cs typeface="Rubik" panose="020B0604020202020204" charset="-79"/>
              </a:rPr>
              <a:t> for Brazilian patient groups (out of patient groups from 19 countries) for influence upon </a:t>
            </a:r>
            <a:r>
              <a:rPr lang="en-US" sz="1600" b="1" dirty="0">
                <a:latin typeface="Rubik" panose="020B0604020202020204" charset="-79"/>
                <a:cs typeface="Rubik" panose="020B0604020202020204" charset="-79"/>
              </a:rPr>
              <a:t>healthcare provision</a:t>
            </a:r>
            <a:r>
              <a:rPr lang="en-US" sz="1600" dirty="0">
                <a:solidFill>
                  <a:srgbClr val="083F56"/>
                </a:solidFill>
                <a:latin typeface="Rubik" panose="020B0604020202020204" charset="-79"/>
                <a:cs typeface="Rubik" panose="020B0604020202020204" charset="-79"/>
              </a:rPr>
              <a:t>:</a:t>
            </a:r>
          </a:p>
          <a:p>
            <a:pPr>
              <a:buClr>
                <a:srgbClr val="083F56"/>
              </a:buClr>
            </a:pPr>
            <a:endParaRPr lang="en-US" sz="1000" dirty="0">
              <a:solidFill>
                <a:srgbClr val="083F56"/>
              </a:solidFill>
              <a:latin typeface="Rubik" panose="020B0604020202020204" charset="-79"/>
              <a:cs typeface="Rubik" panose="020B0604020202020204" charset="-79"/>
            </a:endParaRPr>
          </a:p>
          <a:p>
            <a:pPr marL="501750" indent="-285750">
              <a:buClr>
                <a:srgbClr val="083F56"/>
              </a:buClr>
              <a:buFont typeface="Arial" panose="020B0604020202020204" pitchFamily="34" charset="0"/>
              <a:buChar char="•"/>
            </a:pPr>
            <a:r>
              <a:rPr lang="en-US" sz="1600" b="1" dirty="0">
                <a:latin typeface="Rubik" panose="020B0604020202020204" charset="-79"/>
                <a:cs typeface="Rubik" panose="020B0604020202020204" charset="-79"/>
              </a:rPr>
              <a:t>1st</a:t>
            </a:r>
            <a:r>
              <a:rPr lang="en-US" sz="1600" dirty="0">
                <a:solidFill>
                  <a:srgbClr val="083F56"/>
                </a:solidFill>
                <a:latin typeface="Rubik" panose="020B0604020202020204" charset="-79"/>
                <a:cs typeface="Rubik" panose="020B0604020202020204" charset="-79"/>
              </a:rPr>
              <a:t> for influencing </a:t>
            </a:r>
            <a:r>
              <a:rPr lang="en-GB" sz="1600" dirty="0">
                <a:solidFill>
                  <a:srgbClr val="0070C0"/>
                </a:solidFill>
                <a:latin typeface="Rubik" panose="020B0604020202020204" charset="-79"/>
                <a:cs typeface="Rubik" panose="020B0604020202020204" charset="-79"/>
              </a:rPr>
              <a:t>patient access to medicines</a:t>
            </a:r>
            <a:r>
              <a:rPr lang="en-GB" sz="1600" dirty="0">
                <a:solidFill>
                  <a:srgbClr val="083F56"/>
                </a:solidFill>
                <a:latin typeface="Rubik" panose="020B0604020202020204" charset="-79"/>
                <a:cs typeface="Rubik" panose="020B0604020202020204" charset="-79"/>
              </a:rPr>
              <a:t> in their country</a:t>
            </a:r>
            <a:r>
              <a:rPr lang="en-US" sz="1600" dirty="0">
                <a:solidFill>
                  <a:srgbClr val="083F56"/>
                </a:solidFill>
                <a:latin typeface="Rubik" panose="020B0604020202020204" charset="-79"/>
                <a:cs typeface="Rubik" panose="020B0604020202020204" charset="-79"/>
              </a:rPr>
              <a:t>.</a:t>
            </a:r>
          </a:p>
          <a:p>
            <a:pPr marL="216000">
              <a:buClr>
                <a:srgbClr val="083F56"/>
              </a:buClr>
            </a:pPr>
            <a:endParaRPr lang="en-US" sz="1000" dirty="0">
              <a:solidFill>
                <a:srgbClr val="083F56"/>
              </a:solidFill>
              <a:latin typeface="Rubik" panose="020B0604020202020204" charset="-79"/>
              <a:cs typeface="Rubik" panose="020B0604020202020204" charset="-79"/>
            </a:endParaRPr>
          </a:p>
          <a:p>
            <a:pPr marL="501750" indent="-285750">
              <a:buClr>
                <a:srgbClr val="083F56"/>
              </a:buClr>
              <a:buFont typeface="Arial" panose="020B0604020202020204" pitchFamily="34" charset="0"/>
              <a:buChar char="•"/>
            </a:pPr>
            <a:r>
              <a:rPr lang="en-US" sz="1600" b="1" dirty="0">
                <a:latin typeface="Rubik" panose="020B0604020202020204" charset="-79"/>
                <a:cs typeface="Rubik" panose="020B0604020202020204" charset="-79"/>
              </a:rPr>
              <a:t>16th</a:t>
            </a:r>
            <a:r>
              <a:rPr lang="en-US" sz="1600" dirty="0">
                <a:solidFill>
                  <a:srgbClr val="083F56"/>
                </a:solidFill>
                <a:latin typeface="Rubik" panose="020B0604020202020204" charset="-79"/>
                <a:cs typeface="Rubik" panose="020B0604020202020204" charset="-79"/>
              </a:rPr>
              <a:t> for </a:t>
            </a:r>
            <a:r>
              <a:rPr lang="en-GB" sz="1600" dirty="0">
                <a:solidFill>
                  <a:srgbClr val="083F56"/>
                </a:solidFill>
                <a:latin typeface="Rubik" panose="020B0604020202020204" charset="-79"/>
                <a:cs typeface="Rubik" panose="020B0604020202020204" charset="-79"/>
              </a:rPr>
              <a:t>influencing  </a:t>
            </a:r>
            <a:r>
              <a:rPr lang="en-US" sz="1600" dirty="0">
                <a:solidFill>
                  <a:srgbClr val="0070C0"/>
                </a:solidFill>
                <a:latin typeface="Rubik" panose="020B0604020202020204" charset="-79"/>
                <a:cs typeface="Rubik" panose="020B0604020202020204" charset="-79"/>
              </a:rPr>
              <a:t>healthcare provision</a:t>
            </a:r>
            <a:r>
              <a:rPr lang="en-US" sz="1600" dirty="0">
                <a:solidFill>
                  <a:srgbClr val="083F56"/>
                </a:solidFill>
                <a:latin typeface="Rubik" panose="020B0604020202020204" charset="-79"/>
                <a:cs typeface="Rubik" panose="020B0604020202020204" charset="-79"/>
              </a:rPr>
              <a:t> in their country.</a:t>
            </a:r>
          </a:p>
          <a:p>
            <a:pPr marL="216000">
              <a:buClr>
                <a:srgbClr val="083F56"/>
              </a:buClr>
            </a:pPr>
            <a:endParaRPr lang="en-US" sz="800" dirty="0">
              <a:solidFill>
                <a:srgbClr val="083F56"/>
              </a:solidFill>
              <a:latin typeface="Rubik" panose="020B0604020202020204" charset="-79"/>
              <a:cs typeface="Rubik" panose="020B0604020202020204" charset="-79"/>
            </a:endParaRPr>
          </a:p>
        </p:txBody>
      </p:sp>
      <p:sp>
        <p:nvSpPr>
          <p:cNvPr id="7" name="Arrow: Right 6">
            <a:extLst>
              <a:ext uri="{FF2B5EF4-FFF2-40B4-BE49-F238E27FC236}">
                <a16:creationId xmlns:a16="http://schemas.microsoft.com/office/drawing/2014/main" id="{1BB703CA-E7C2-D74F-8481-0CA832142237}"/>
              </a:ext>
            </a:extLst>
          </p:cNvPr>
          <p:cNvSpPr/>
          <p:nvPr/>
        </p:nvSpPr>
        <p:spPr>
          <a:xfrm>
            <a:off x="5775287" y="2452598"/>
            <a:ext cx="790832" cy="637609"/>
          </a:xfrm>
          <a:prstGeom prst="rightArrow">
            <a:avLst/>
          </a:pr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1517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169E3-A366-BFC6-1C09-2587B3022D33}"/>
            </a:ext>
          </a:extLst>
        </p:cNvPr>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DE5A88D-61FC-2285-8818-A9B3E6C59E95}"/>
              </a:ext>
            </a:extLst>
          </p:cNvPr>
          <p:cNvGraphicFramePr>
            <a:graphicFrameLocks/>
          </p:cNvGraphicFramePr>
          <p:nvPr>
            <p:extLst>
              <p:ext uri="{D42A27DB-BD31-4B8C-83A1-F6EECF244321}">
                <p14:modId xmlns:p14="http://schemas.microsoft.com/office/powerpoint/2010/main" val="1890565688"/>
              </p:ext>
            </p:extLst>
          </p:nvPr>
        </p:nvGraphicFramePr>
        <p:xfrm>
          <a:off x="1147810" y="2116279"/>
          <a:ext cx="4316400" cy="271080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AAF33954-9BB2-1A94-676E-57A3F78BD11D}"/>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20" name="Slide Number Placeholder 1">
            <a:extLst>
              <a:ext uri="{FF2B5EF4-FFF2-40B4-BE49-F238E27FC236}">
                <a16:creationId xmlns:a16="http://schemas.microsoft.com/office/drawing/2014/main" id="{4AA66AD8-5B9B-22AF-6822-C8CE916BB0FC}"/>
              </a:ext>
            </a:extLst>
          </p:cNvPr>
          <p:cNvSpPr txBox="1">
            <a:spLocks/>
          </p:cNvSpPr>
          <p:nvPr/>
        </p:nvSpPr>
        <p:spPr>
          <a:xfrm>
            <a:off x="11263395" y="0"/>
            <a:ext cx="487836" cy="476672"/>
          </a:xfrm>
          <a:prstGeom prst="rect">
            <a:avLst/>
          </a:prstGeom>
          <a:solidFill>
            <a:schemeClr val="tx1">
              <a:alpha val="30000"/>
            </a:schemeClr>
          </a:solidFill>
        </p:spPr>
        <p:txBody>
          <a:bodyPr vert="horz" lIns="91440" tIns="45720" rIns="91440" bIns="45720" rtlCol="0" anchor="ctr" anchorCtr="0"/>
          <a:lstStyle>
            <a:defPPr>
              <a:defRPr lang="en-US"/>
            </a:defPPr>
            <a:lvl1pPr marL="0" algn="r" defTabSz="914400" rtl="0" eaLnBrk="1" latinLnBrk="0" hangingPunct="1">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latin typeface="Futura PT Bold" panose="020B0502020204020303" pitchFamily="34" charset="77"/>
              </a:rPr>
              <a:t>22</a:t>
            </a:r>
            <a:endParaRPr lang="en-GB" sz="1400" b="1" i="0" dirty="0">
              <a:latin typeface="Futura PT Bold" panose="020B0502020204020303" pitchFamily="34" charset="77"/>
            </a:endParaRPr>
          </a:p>
        </p:txBody>
      </p:sp>
      <p:pic>
        <p:nvPicPr>
          <p:cNvPr id="9" name="Imagen 3">
            <a:extLst>
              <a:ext uri="{FF2B5EF4-FFF2-40B4-BE49-F238E27FC236}">
                <a16:creationId xmlns:a16="http://schemas.microsoft.com/office/drawing/2014/main" id="{06D888F2-E724-F3B7-C9E4-5DB2F9DF3B2D}"/>
              </a:ext>
            </a:extLst>
          </p:cNvPr>
          <p:cNvPicPr>
            <a:picLocks noChangeAspect="1"/>
          </p:cNvPicPr>
          <p:nvPr/>
        </p:nvPicPr>
        <p:blipFill>
          <a:blip r:embed="rId4"/>
          <a:stretch>
            <a:fillRect/>
          </a:stretch>
        </p:blipFill>
        <p:spPr>
          <a:xfrm>
            <a:off x="104571" y="200596"/>
            <a:ext cx="5886846" cy="998555"/>
          </a:xfrm>
          <a:prstGeom prst="rect">
            <a:avLst/>
          </a:prstGeom>
        </p:spPr>
      </p:pic>
      <p:pic>
        <p:nvPicPr>
          <p:cNvPr id="11" name="Imagen 4">
            <a:extLst>
              <a:ext uri="{FF2B5EF4-FFF2-40B4-BE49-F238E27FC236}">
                <a16:creationId xmlns:a16="http://schemas.microsoft.com/office/drawing/2014/main" id="{2E4B05D6-B699-1FA6-05E1-8D8AC0A4F872}"/>
              </a:ext>
            </a:extLst>
          </p:cNvPr>
          <p:cNvPicPr>
            <a:picLocks noChangeAspect="1"/>
          </p:cNvPicPr>
          <p:nvPr/>
        </p:nvPicPr>
        <p:blipFill>
          <a:blip r:embed="rId5"/>
          <a:stretch>
            <a:fillRect/>
          </a:stretch>
        </p:blipFill>
        <p:spPr>
          <a:xfrm>
            <a:off x="549055" y="141890"/>
            <a:ext cx="5202621" cy="918193"/>
          </a:xfrm>
          <a:prstGeom prst="rect">
            <a:avLst/>
          </a:prstGeom>
        </p:spPr>
      </p:pic>
      <p:pic>
        <p:nvPicPr>
          <p:cNvPr id="12" name="Imagen 5">
            <a:extLst>
              <a:ext uri="{FF2B5EF4-FFF2-40B4-BE49-F238E27FC236}">
                <a16:creationId xmlns:a16="http://schemas.microsoft.com/office/drawing/2014/main" id="{675D7A64-1DEA-C29E-6563-B94C666A2033}"/>
              </a:ext>
            </a:extLst>
          </p:cNvPr>
          <p:cNvPicPr>
            <a:picLocks noChangeAspect="1"/>
          </p:cNvPicPr>
          <p:nvPr/>
        </p:nvPicPr>
        <p:blipFill>
          <a:blip r:embed="rId6"/>
          <a:stretch>
            <a:fillRect/>
          </a:stretch>
        </p:blipFill>
        <p:spPr>
          <a:xfrm>
            <a:off x="721693" y="455530"/>
            <a:ext cx="325056" cy="325056"/>
          </a:xfrm>
          <a:prstGeom prst="rect">
            <a:avLst/>
          </a:prstGeom>
        </p:spPr>
      </p:pic>
      <p:cxnSp>
        <p:nvCxnSpPr>
          <p:cNvPr id="3" name="Straight Connector 2">
            <a:extLst>
              <a:ext uri="{FF2B5EF4-FFF2-40B4-BE49-F238E27FC236}">
                <a16:creationId xmlns:a16="http://schemas.microsoft.com/office/drawing/2014/main" id="{3EAB12C0-607E-2C9C-C0A4-09FCE5653C28}"/>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19" name="Google Shape;90;p2">
            <a:extLst>
              <a:ext uri="{FF2B5EF4-FFF2-40B4-BE49-F238E27FC236}">
                <a16:creationId xmlns:a16="http://schemas.microsoft.com/office/drawing/2014/main" id="{8A6EA8AF-C315-11BC-8D90-55328924A6CF}"/>
              </a:ext>
            </a:extLst>
          </p:cNvPr>
          <p:cNvSpPr txBox="1"/>
          <p:nvPr/>
        </p:nvSpPr>
        <p:spPr>
          <a:xfrm>
            <a:off x="1132290" y="238336"/>
            <a:ext cx="4963709" cy="776718"/>
          </a:xfrm>
          <a:prstGeom prst="rect">
            <a:avLst/>
          </a:prstGeom>
          <a:noFill/>
          <a:ln>
            <a:noFill/>
          </a:ln>
        </p:spPr>
        <p:txBody>
          <a:bodyPr spcFirstLastPara="1" wrap="square" lIns="74283" tIns="37131" rIns="74283" bIns="37131" anchor="t" anchorCtr="0">
            <a:spAutoFit/>
          </a:bodyPr>
          <a:lstStyle/>
          <a:p>
            <a:r>
              <a:rPr lang="en-GB" sz="2280" i="1" dirty="0">
                <a:solidFill>
                  <a:srgbClr val="575756"/>
                </a:solidFill>
                <a:latin typeface="Rubik" panose="020B0604020202020204" charset="-79"/>
                <a:ea typeface="Helvetica Neue" panose="02000503000000020004" pitchFamily="2" charset="0"/>
                <a:cs typeface="Rubik" panose="020B0604020202020204"/>
              </a:rPr>
              <a:t>Brazilian patient groups’ influence</a:t>
            </a:r>
          </a:p>
          <a:p>
            <a:r>
              <a:rPr lang="en-GB" sz="2280" i="1" dirty="0">
                <a:solidFill>
                  <a:srgbClr val="575756"/>
                </a:solidFill>
                <a:latin typeface="Rubik" panose="020B0604020202020204" charset="-79"/>
                <a:ea typeface="Helvetica Neue" panose="02000503000000020004" pitchFamily="2" charset="0"/>
                <a:cs typeface="Rubik" panose="020B0604020202020204"/>
              </a:rPr>
              <a:t>on </a:t>
            </a:r>
            <a:r>
              <a:rPr lang="en-GB" sz="2280" b="1" i="1" dirty="0">
                <a:solidFill>
                  <a:srgbClr val="575756"/>
                </a:solidFill>
                <a:latin typeface="Rubik" panose="020B0604020202020204" charset="-79"/>
                <a:ea typeface="Helvetica Neue" panose="02000503000000020004" pitchFamily="2" charset="0"/>
                <a:cs typeface="Rubik" panose="020B0604020202020204"/>
              </a:rPr>
              <a:t>healthcare provision</a:t>
            </a:r>
            <a:endParaRPr lang="en-GB" sz="2400" i="1" dirty="0">
              <a:solidFill>
                <a:srgbClr val="575756"/>
              </a:solidFill>
              <a:latin typeface="Rubik" panose="020B0604020202020204" charset="-79"/>
              <a:ea typeface="Helvetica Neue" panose="02000503000000020004" pitchFamily="2" charset="0"/>
              <a:cs typeface="Rubik" panose="020B0604020202020204" charset="-79"/>
            </a:endParaRPr>
          </a:p>
        </p:txBody>
      </p:sp>
      <p:sp>
        <p:nvSpPr>
          <p:cNvPr id="8" name="TextBox 7">
            <a:extLst>
              <a:ext uri="{FF2B5EF4-FFF2-40B4-BE49-F238E27FC236}">
                <a16:creationId xmlns:a16="http://schemas.microsoft.com/office/drawing/2014/main" id="{D9CAE9D6-CA39-A0BB-4196-F870216B816C}"/>
              </a:ext>
            </a:extLst>
          </p:cNvPr>
          <p:cNvSpPr txBox="1"/>
          <p:nvPr/>
        </p:nvSpPr>
        <p:spPr>
          <a:xfrm>
            <a:off x="6990618" y="2236721"/>
            <a:ext cx="3569572" cy="276999"/>
          </a:xfrm>
          <a:prstGeom prst="rect">
            <a:avLst/>
          </a:prstGeom>
          <a:noFill/>
        </p:spPr>
        <p:txBody>
          <a:bodyPr wrap="square" rtlCol="0">
            <a:spAutoFit/>
          </a:bodyPr>
          <a:lstStyle/>
          <a:p>
            <a:pPr algn="ctr"/>
            <a:r>
              <a:rPr lang="en-GB" sz="1200" b="1" dirty="0">
                <a:latin typeface="Rubik" panose="020B0604020202020204" charset="-79"/>
                <a:cs typeface="Rubik" panose="020B0604020202020204" charset="-79"/>
              </a:rPr>
              <a:t> Do you influence healthcare provision?</a:t>
            </a:r>
          </a:p>
        </p:txBody>
      </p:sp>
      <p:sp>
        <p:nvSpPr>
          <p:cNvPr id="10" name="TextBox 9">
            <a:extLst>
              <a:ext uri="{FF2B5EF4-FFF2-40B4-BE49-F238E27FC236}">
                <a16:creationId xmlns:a16="http://schemas.microsoft.com/office/drawing/2014/main" id="{E36E5E8B-2848-D0E7-503E-E5680A2F0A1D}"/>
              </a:ext>
            </a:extLst>
          </p:cNvPr>
          <p:cNvSpPr txBox="1"/>
          <p:nvPr/>
        </p:nvSpPr>
        <p:spPr>
          <a:xfrm>
            <a:off x="603549" y="1379109"/>
            <a:ext cx="4365938" cy="276999"/>
          </a:xfrm>
          <a:prstGeom prst="rect">
            <a:avLst/>
          </a:prstGeom>
          <a:noFill/>
        </p:spPr>
        <p:txBody>
          <a:bodyPr wrap="square" rtlCol="0">
            <a:spAutoFit/>
          </a:bodyPr>
          <a:lstStyle/>
          <a:p>
            <a:r>
              <a:rPr lang="en-GB" sz="1200" dirty="0"/>
              <a:t>Percentage of respondent Brazilian patient groups</a:t>
            </a:r>
          </a:p>
        </p:txBody>
      </p:sp>
      <p:sp>
        <p:nvSpPr>
          <p:cNvPr id="16" name="TextBox 15">
            <a:extLst>
              <a:ext uri="{FF2B5EF4-FFF2-40B4-BE49-F238E27FC236}">
                <a16:creationId xmlns:a16="http://schemas.microsoft.com/office/drawing/2014/main" id="{CD38A1A2-9FF4-5E21-1A01-11AFBEFB3B29}"/>
              </a:ext>
            </a:extLst>
          </p:cNvPr>
          <p:cNvSpPr txBox="1"/>
          <p:nvPr/>
        </p:nvSpPr>
        <p:spPr>
          <a:xfrm>
            <a:off x="1239251" y="2227094"/>
            <a:ext cx="4143092" cy="276999"/>
          </a:xfrm>
          <a:prstGeom prst="rect">
            <a:avLst/>
          </a:prstGeom>
          <a:noFill/>
        </p:spPr>
        <p:txBody>
          <a:bodyPr wrap="square" rtlCol="0">
            <a:spAutoFit/>
          </a:bodyPr>
          <a:lstStyle/>
          <a:p>
            <a:pPr algn="ctr"/>
            <a:r>
              <a:rPr lang="en-GB" sz="1200" b="1" dirty="0">
                <a:latin typeface="Rubik" panose="020B0604020202020204" charset="-79"/>
                <a:cs typeface="Rubik" panose="020B0604020202020204" charset="-79"/>
              </a:rPr>
              <a:t>Do you influence patients’ access to healthcare?</a:t>
            </a:r>
          </a:p>
        </p:txBody>
      </p:sp>
      <p:graphicFrame>
        <p:nvGraphicFramePr>
          <p:cNvPr id="4" name="Chart 3">
            <a:extLst>
              <a:ext uri="{FF2B5EF4-FFF2-40B4-BE49-F238E27FC236}">
                <a16:creationId xmlns:a16="http://schemas.microsoft.com/office/drawing/2014/main" id="{EDE2EBC9-1C3E-A2D7-A783-73361C519B74}"/>
              </a:ext>
            </a:extLst>
          </p:cNvPr>
          <p:cNvGraphicFramePr>
            <a:graphicFrameLocks/>
          </p:cNvGraphicFramePr>
          <p:nvPr>
            <p:extLst>
              <p:ext uri="{D42A27DB-BD31-4B8C-83A1-F6EECF244321}">
                <p14:modId xmlns:p14="http://schemas.microsoft.com/office/powerpoint/2010/main" val="3515435100"/>
              </p:ext>
            </p:extLst>
          </p:nvPr>
        </p:nvGraphicFramePr>
        <p:xfrm>
          <a:off x="6617204" y="2099832"/>
          <a:ext cx="4316400" cy="27108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2420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E4381-FB9C-DF2A-FC21-71C4F75A0BFF}"/>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4BFCF5E-7700-47E6-4DDE-8A1E9D9EA602}"/>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20" name="Slide Number Placeholder 1">
            <a:extLst>
              <a:ext uri="{FF2B5EF4-FFF2-40B4-BE49-F238E27FC236}">
                <a16:creationId xmlns:a16="http://schemas.microsoft.com/office/drawing/2014/main" id="{C0E3966F-292E-D247-2121-E3AD4FB9467F}"/>
              </a:ext>
            </a:extLst>
          </p:cNvPr>
          <p:cNvSpPr txBox="1">
            <a:spLocks/>
          </p:cNvSpPr>
          <p:nvPr/>
        </p:nvSpPr>
        <p:spPr>
          <a:xfrm>
            <a:off x="11263395" y="0"/>
            <a:ext cx="487836" cy="476672"/>
          </a:xfrm>
          <a:prstGeom prst="rect">
            <a:avLst/>
          </a:prstGeom>
          <a:solidFill>
            <a:schemeClr val="tx1">
              <a:alpha val="30000"/>
            </a:schemeClr>
          </a:solidFill>
        </p:spPr>
        <p:txBody>
          <a:bodyPr vert="horz" lIns="91440" tIns="45720" rIns="91440" bIns="45720" rtlCol="0" anchor="ctr" anchorCtr="0"/>
          <a:lstStyle>
            <a:defPPr>
              <a:defRPr lang="en-US"/>
            </a:defPPr>
            <a:lvl1pPr marL="0" algn="r" defTabSz="914400" rtl="0" eaLnBrk="1" latinLnBrk="0" hangingPunct="1">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latin typeface="Futura PT Bold" panose="020B0502020204020303" pitchFamily="34" charset="77"/>
              </a:rPr>
              <a:t>24</a:t>
            </a:r>
            <a:endParaRPr lang="en-GB" sz="1400" b="1" i="0" dirty="0">
              <a:latin typeface="Futura PT Bold" panose="020B0502020204020303" pitchFamily="34" charset="77"/>
            </a:endParaRPr>
          </a:p>
        </p:txBody>
      </p:sp>
      <p:pic>
        <p:nvPicPr>
          <p:cNvPr id="9" name="Imagen 3">
            <a:extLst>
              <a:ext uri="{FF2B5EF4-FFF2-40B4-BE49-F238E27FC236}">
                <a16:creationId xmlns:a16="http://schemas.microsoft.com/office/drawing/2014/main" id="{803F9068-4B2F-254D-11A6-573260AE8997}"/>
              </a:ext>
            </a:extLst>
          </p:cNvPr>
          <p:cNvPicPr>
            <a:picLocks noChangeAspect="1"/>
          </p:cNvPicPr>
          <p:nvPr/>
        </p:nvPicPr>
        <p:blipFill>
          <a:blip r:embed="rId3"/>
          <a:stretch>
            <a:fillRect/>
          </a:stretch>
        </p:blipFill>
        <p:spPr>
          <a:xfrm>
            <a:off x="104571" y="200596"/>
            <a:ext cx="5886846" cy="998555"/>
          </a:xfrm>
          <a:prstGeom prst="rect">
            <a:avLst/>
          </a:prstGeom>
        </p:spPr>
      </p:pic>
      <p:pic>
        <p:nvPicPr>
          <p:cNvPr id="11" name="Imagen 4">
            <a:extLst>
              <a:ext uri="{FF2B5EF4-FFF2-40B4-BE49-F238E27FC236}">
                <a16:creationId xmlns:a16="http://schemas.microsoft.com/office/drawing/2014/main" id="{F14934DD-7A4B-B2C7-A17C-0F558B3C44A5}"/>
              </a:ext>
            </a:extLst>
          </p:cNvPr>
          <p:cNvPicPr>
            <a:picLocks noChangeAspect="1"/>
          </p:cNvPicPr>
          <p:nvPr/>
        </p:nvPicPr>
        <p:blipFill>
          <a:blip r:embed="rId4"/>
          <a:stretch>
            <a:fillRect/>
          </a:stretch>
        </p:blipFill>
        <p:spPr>
          <a:xfrm>
            <a:off x="549055" y="141890"/>
            <a:ext cx="5202621" cy="918193"/>
          </a:xfrm>
          <a:prstGeom prst="rect">
            <a:avLst/>
          </a:prstGeom>
        </p:spPr>
      </p:pic>
      <p:pic>
        <p:nvPicPr>
          <p:cNvPr id="12" name="Imagen 5">
            <a:extLst>
              <a:ext uri="{FF2B5EF4-FFF2-40B4-BE49-F238E27FC236}">
                <a16:creationId xmlns:a16="http://schemas.microsoft.com/office/drawing/2014/main" id="{D5EBACAB-4163-ADED-8805-41ED0A54216C}"/>
              </a:ext>
            </a:extLst>
          </p:cNvPr>
          <p:cNvPicPr>
            <a:picLocks noChangeAspect="1"/>
          </p:cNvPicPr>
          <p:nvPr/>
        </p:nvPicPr>
        <p:blipFill>
          <a:blip r:embed="rId5"/>
          <a:stretch>
            <a:fillRect/>
          </a:stretch>
        </p:blipFill>
        <p:spPr>
          <a:xfrm>
            <a:off x="651679" y="452783"/>
            <a:ext cx="325056" cy="325056"/>
          </a:xfrm>
          <a:prstGeom prst="rect">
            <a:avLst/>
          </a:prstGeom>
        </p:spPr>
      </p:pic>
      <p:cxnSp>
        <p:nvCxnSpPr>
          <p:cNvPr id="3" name="Straight Connector 2">
            <a:extLst>
              <a:ext uri="{FF2B5EF4-FFF2-40B4-BE49-F238E27FC236}">
                <a16:creationId xmlns:a16="http://schemas.microsoft.com/office/drawing/2014/main" id="{A52A2620-C10E-E2AF-8129-3026C96DCA9D}"/>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19" name="Google Shape;90;p2">
            <a:extLst>
              <a:ext uri="{FF2B5EF4-FFF2-40B4-BE49-F238E27FC236}">
                <a16:creationId xmlns:a16="http://schemas.microsoft.com/office/drawing/2014/main" id="{9BB5CD26-0DCE-A393-1342-2B032E4D1D02}"/>
              </a:ext>
            </a:extLst>
          </p:cNvPr>
          <p:cNvSpPr txBox="1"/>
          <p:nvPr/>
        </p:nvSpPr>
        <p:spPr>
          <a:xfrm>
            <a:off x="1113042" y="238336"/>
            <a:ext cx="4799027" cy="776718"/>
          </a:xfrm>
          <a:prstGeom prst="rect">
            <a:avLst/>
          </a:prstGeom>
          <a:noFill/>
          <a:ln>
            <a:noFill/>
          </a:ln>
        </p:spPr>
        <p:txBody>
          <a:bodyPr spcFirstLastPara="1" wrap="square" lIns="74283" tIns="37131" rIns="74283" bIns="37131" anchor="t" anchorCtr="0">
            <a:spAutoFit/>
          </a:bodyPr>
          <a:lstStyle/>
          <a:p>
            <a:r>
              <a:rPr lang="en-GB" sz="2280" i="1" dirty="0">
                <a:solidFill>
                  <a:srgbClr val="575756"/>
                </a:solidFill>
                <a:latin typeface="Rubik" panose="020B0604020202020204" charset="-79"/>
                <a:ea typeface="Helvetica Neue" panose="02000503000000020004" pitchFamily="2" charset="0"/>
                <a:cs typeface="Rubik" panose="020B0604020202020204"/>
              </a:rPr>
              <a:t>Brazilian patient groups’ influence</a:t>
            </a:r>
          </a:p>
          <a:p>
            <a:r>
              <a:rPr lang="en-GB" sz="2280" i="1" dirty="0">
                <a:solidFill>
                  <a:srgbClr val="575756"/>
                </a:solidFill>
                <a:latin typeface="Rubik" panose="020B0604020202020204" charset="-79"/>
                <a:ea typeface="Helvetica Neue" panose="02000503000000020004" pitchFamily="2" charset="0"/>
                <a:cs typeface="Rubik" panose="020B0604020202020204"/>
              </a:rPr>
              <a:t>on </a:t>
            </a:r>
            <a:r>
              <a:rPr lang="en-GB" sz="2280" b="1" i="1" dirty="0">
                <a:solidFill>
                  <a:srgbClr val="575756"/>
                </a:solidFill>
                <a:latin typeface="Rubik" panose="020B0604020202020204" charset="-79"/>
                <a:ea typeface="Helvetica Neue" panose="02000503000000020004" pitchFamily="2" charset="0"/>
                <a:cs typeface="Rubik" panose="020B0604020202020204"/>
              </a:rPr>
              <a:t>health education</a:t>
            </a:r>
            <a:endParaRPr lang="en-GB" sz="2400" i="1" dirty="0">
              <a:solidFill>
                <a:srgbClr val="575756"/>
              </a:solidFill>
              <a:latin typeface="Rubik" panose="020B0604020202020204" charset="-79"/>
              <a:ea typeface="Helvetica Neue" panose="02000503000000020004" pitchFamily="2" charset="0"/>
              <a:cs typeface="Rubik" panose="020B0604020202020204" charset="-79"/>
            </a:endParaRPr>
          </a:p>
        </p:txBody>
      </p:sp>
      <p:sp>
        <p:nvSpPr>
          <p:cNvPr id="4" name="TextBox 3">
            <a:extLst>
              <a:ext uri="{FF2B5EF4-FFF2-40B4-BE49-F238E27FC236}">
                <a16:creationId xmlns:a16="http://schemas.microsoft.com/office/drawing/2014/main" id="{0AD85B47-3DBA-1E04-CD63-E778D9809BD0}"/>
              </a:ext>
            </a:extLst>
          </p:cNvPr>
          <p:cNvSpPr txBox="1"/>
          <p:nvPr/>
        </p:nvSpPr>
        <p:spPr>
          <a:xfrm>
            <a:off x="766077" y="1713576"/>
            <a:ext cx="4684550" cy="3139321"/>
          </a:xfrm>
          <a:prstGeom prst="rect">
            <a:avLst/>
          </a:prstGeom>
          <a:solidFill>
            <a:schemeClr val="bg1">
              <a:lumMod val="95000"/>
            </a:schemeClr>
          </a:solidFill>
        </p:spPr>
        <p:txBody>
          <a:bodyPr wrap="square" rtlCol="0">
            <a:spAutoFit/>
          </a:bodyPr>
          <a:lstStyle/>
          <a:p>
            <a:pPr>
              <a:buClr>
                <a:srgbClr val="083F56"/>
              </a:buClr>
            </a:pPr>
            <a:r>
              <a:rPr lang="en-US" sz="1600" dirty="0">
                <a:solidFill>
                  <a:srgbClr val="083F56"/>
                </a:solidFill>
                <a:latin typeface="Rubik" panose="020B0604020202020204" charset="-79"/>
                <a:cs typeface="Rubik" panose="020B0604020202020204" charset="-79"/>
              </a:rPr>
              <a:t>The </a:t>
            </a:r>
            <a:r>
              <a:rPr lang="en-US" sz="1600" b="1" dirty="0">
                <a:latin typeface="Rubik" panose="020B0604020202020204" charset="-79"/>
                <a:cs typeface="Rubik" panose="020B0604020202020204" charset="-79"/>
              </a:rPr>
              <a:t>percentage</a:t>
            </a:r>
            <a:r>
              <a:rPr lang="en-US" sz="1600" dirty="0">
                <a:solidFill>
                  <a:srgbClr val="083F56"/>
                </a:solidFill>
                <a:latin typeface="Rubik" panose="020B0604020202020204" charset="-79"/>
                <a:cs typeface="Rubik" panose="020B0604020202020204" charset="-79"/>
              </a:rPr>
              <a:t> of Brazilian patient groups which think that they influence the following aspects of </a:t>
            </a:r>
            <a:r>
              <a:rPr lang="en-US" sz="1600" b="1" dirty="0">
                <a:latin typeface="Rubik" panose="020B0604020202020204" charset="-79"/>
                <a:cs typeface="Rubik" panose="020B0604020202020204" charset="-79"/>
              </a:rPr>
              <a:t>health education</a:t>
            </a:r>
            <a:r>
              <a:rPr lang="en-US" sz="1600" dirty="0">
                <a:solidFill>
                  <a:srgbClr val="083F56"/>
                </a:solidFill>
                <a:latin typeface="Rubik" panose="020B0604020202020204" charset="-79"/>
                <a:cs typeface="Rubik" panose="020B0604020202020204" charset="-79"/>
              </a:rPr>
              <a:t> in Brazil</a:t>
            </a:r>
            <a:r>
              <a:rPr lang="en-US" sz="1600" dirty="0">
                <a:latin typeface="Rubik" panose="020B0604020202020204" charset="-79"/>
                <a:cs typeface="Rubik" panose="020B0604020202020204" charset="-79"/>
              </a:rPr>
              <a:t>:</a:t>
            </a:r>
          </a:p>
          <a:p>
            <a:pPr>
              <a:buClr>
                <a:srgbClr val="083F56"/>
              </a:buClr>
            </a:pPr>
            <a:endParaRPr lang="en-US" sz="1000" dirty="0">
              <a:solidFill>
                <a:srgbClr val="083F56"/>
              </a:solidFill>
              <a:latin typeface="Rubik" panose="020B0604020202020204" charset="-79"/>
              <a:cs typeface="Rubik" panose="020B0604020202020204" charset="-79"/>
            </a:endParaRPr>
          </a:p>
          <a:p>
            <a:pPr marL="500400" indent="-285750">
              <a:buClr>
                <a:srgbClr val="083F56"/>
              </a:buClr>
              <a:buFont typeface="Arial" panose="020B0604020202020204" pitchFamily="34" charset="0"/>
              <a:buChar char="•"/>
            </a:pPr>
            <a:r>
              <a:rPr lang="en-US" sz="1600" b="1" dirty="0">
                <a:latin typeface="Rubik" panose="020B0604020202020204" charset="-79"/>
                <a:cs typeface="Rubik" panose="020B0604020202020204" charset="-79"/>
              </a:rPr>
              <a:t>97%</a:t>
            </a:r>
            <a:r>
              <a:rPr lang="en-US" sz="1600" dirty="0">
                <a:solidFill>
                  <a:srgbClr val="083F56"/>
                </a:solidFill>
                <a:latin typeface="Rubik" panose="020B0604020202020204" charset="-79"/>
                <a:cs typeface="Rubik" panose="020B0604020202020204" charset="-79"/>
              </a:rPr>
              <a:t> feel that they influence</a:t>
            </a:r>
          </a:p>
          <a:p>
            <a:pPr marL="504000">
              <a:buClr>
                <a:srgbClr val="083F56"/>
              </a:buClr>
            </a:pPr>
            <a:r>
              <a:rPr lang="en-US" sz="1600" dirty="0">
                <a:solidFill>
                  <a:srgbClr val="0070C0"/>
                </a:solidFill>
                <a:latin typeface="Rubik" panose="020B0604020202020204" charset="-79"/>
                <a:cs typeface="Rubik" panose="020B0604020202020204" charset="-79"/>
              </a:rPr>
              <a:t>patient </a:t>
            </a:r>
            <a:r>
              <a:rPr lang="en-GB" sz="1600" dirty="0">
                <a:solidFill>
                  <a:srgbClr val="0070C0"/>
                </a:solidFill>
                <a:latin typeface="Rubik" panose="020B0604020202020204" charset="-79"/>
                <a:cs typeface="Rubik" panose="020B0604020202020204" charset="-79"/>
              </a:rPr>
              <a:t>information</a:t>
            </a:r>
            <a:r>
              <a:rPr lang="en-US" sz="1600" dirty="0">
                <a:solidFill>
                  <a:srgbClr val="083F56"/>
                </a:solidFill>
                <a:latin typeface="Rubik" panose="020B0604020202020204" charset="-79"/>
                <a:cs typeface="Rubik" panose="020B0604020202020204" charset="-79"/>
              </a:rPr>
              <a:t> in Brazil.</a:t>
            </a:r>
          </a:p>
          <a:p>
            <a:pPr marL="214650">
              <a:buClr>
                <a:srgbClr val="083F56"/>
              </a:buClr>
            </a:pPr>
            <a:endParaRPr lang="en-US" sz="1000" dirty="0">
              <a:solidFill>
                <a:srgbClr val="083F56"/>
              </a:solidFill>
              <a:latin typeface="Rubik" panose="020B0604020202020204" charset="-79"/>
              <a:cs typeface="Rubik" panose="020B0604020202020204" charset="-79"/>
            </a:endParaRPr>
          </a:p>
          <a:p>
            <a:pPr marL="500400" indent="-285750">
              <a:buClr>
                <a:srgbClr val="083F56"/>
              </a:buClr>
              <a:buFont typeface="Arial" panose="020B0604020202020204" pitchFamily="34" charset="0"/>
              <a:buChar char="•"/>
            </a:pPr>
            <a:r>
              <a:rPr lang="en-US" sz="1600" b="1" dirty="0">
                <a:latin typeface="Rubik" panose="020B0604020202020204" charset="-79"/>
                <a:cs typeface="Rubik" panose="020B0604020202020204" charset="-79"/>
              </a:rPr>
              <a:t>91%</a:t>
            </a:r>
            <a:r>
              <a:rPr lang="en-US" sz="1600" dirty="0">
                <a:solidFill>
                  <a:srgbClr val="083F56"/>
                </a:solidFill>
                <a:latin typeface="Rubik" panose="020B0604020202020204" charset="-79"/>
                <a:cs typeface="Rubik" panose="020B0604020202020204" charset="-79"/>
              </a:rPr>
              <a:t> feel that they influence</a:t>
            </a:r>
          </a:p>
          <a:p>
            <a:pPr marL="504000">
              <a:buClr>
                <a:srgbClr val="083F56"/>
              </a:buClr>
            </a:pPr>
            <a:r>
              <a:rPr lang="en-US" sz="1600" dirty="0">
                <a:solidFill>
                  <a:srgbClr val="0070C0"/>
                </a:solidFill>
                <a:latin typeface="Rubik" panose="020B0604020202020204" charset="-79"/>
                <a:cs typeface="Rubik" panose="020B0604020202020204" charset="-79"/>
              </a:rPr>
              <a:t>patient </a:t>
            </a:r>
            <a:r>
              <a:rPr lang="en-GB" sz="1600" dirty="0">
                <a:solidFill>
                  <a:srgbClr val="0070C0"/>
                </a:solidFill>
                <a:latin typeface="Rubik" panose="020B0604020202020204" charset="-79"/>
                <a:cs typeface="Rubik" panose="020B0604020202020204" charset="-79"/>
              </a:rPr>
              <a:t>education</a:t>
            </a:r>
            <a:r>
              <a:rPr lang="en-US" sz="1600" dirty="0">
                <a:solidFill>
                  <a:srgbClr val="083F56"/>
                </a:solidFill>
                <a:latin typeface="Rubik" panose="020B0604020202020204" charset="-79"/>
                <a:cs typeface="Rubik" panose="020B0604020202020204" charset="-79"/>
              </a:rPr>
              <a:t> in Brazil.</a:t>
            </a:r>
          </a:p>
          <a:p>
            <a:pPr marL="214650">
              <a:buClr>
                <a:srgbClr val="083F56"/>
              </a:buClr>
            </a:pPr>
            <a:endParaRPr lang="en-US" sz="1000" dirty="0">
              <a:solidFill>
                <a:srgbClr val="083F56"/>
              </a:solidFill>
              <a:latin typeface="Rubik" panose="020B0604020202020204" charset="-79"/>
              <a:cs typeface="Rubik" panose="020B0604020202020204" charset="-79"/>
            </a:endParaRPr>
          </a:p>
          <a:p>
            <a:pPr marL="500400" indent="-285750">
              <a:buClr>
                <a:srgbClr val="083F56"/>
              </a:buClr>
              <a:buFont typeface="Arial" panose="020B0604020202020204" pitchFamily="34" charset="0"/>
              <a:buChar char="•"/>
            </a:pPr>
            <a:r>
              <a:rPr lang="en-US" sz="1600" b="1" dirty="0">
                <a:latin typeface="Rubik" panose="020B0604020202020204" charset="-79"/>
                <a:cs typeface="Rubik" panose="020B0604020202020204" charset="-79"/>
              </a:rPr>
              <a:t>85%</a:t>
            </a:r>
            <a:r>
              <a:rPr lang="en-US" sz="1600" dirty="0">
                <a:solidFill>
                  <a:srgbClr val="083F56"/>
                </a:solidFill>
                <a:latin typeface="Rubik" panose="020B0604020202020204" charset="-79"/>
                <a:cs typeface="Rubik" panose="020B0604020202020204" charset="-79"/>
              </a:rPr>
              <a:t> feel that they influence the</a:t>
            </a:r>
            <a:endParaRPr lang="en-GB" sz="1600" dirty="0">
              <a:solidFill>
                <a:srgbClr val="0070C0"/>
              </a:solidFill>
              <a:latin typeface="Rubik" panose="020B0604020202020204" charset="-79"/>
              <a:cs typeface="Rubik" panose="020B0604020202020204" charset="-79"/>
            </a:endParaRPr>
          </a:p>
          <a:p>
            <a:pPr marL="504000">
              <a:buClr>
                <a:srgbClr val="083F56"/>
              </a:buClr>
            </a:pPr>
            <a:r>
              <a:rPr lang="en-GB" sz="1600" dirty="0">
                <a:solidFill>
                  <a:srgbClr val="0070C0"/>
                </a:solidFill>
                <a:latin typeface="Rubik" panose="020B0604020202020204" charset="-79"/>
                <a:cs typeface="Rubik" panose="020B0604020202020204" charset="-79"/>
              </a:rPr>
              <a:t>education of healthcare professionals</a:t>
            </a:r>
            <a:endParaRPr lang="en-US" sz="1600" dirty="0">
              <a:solidFill>
                <a:srgbClr val="083F56"/>
              </a:solidFill>
              <a:latin typeface="Rubik" panose="020B0604020202020204" charset="-79"/>
              <a:cs typeface="Rubik" panose="020B0604020202020204" charset="-79"/>
            </a:endParaRPr>
          </a:p>
          <a:p>
            <a:pPr marL="504000">
              <a:buClr>
                <a:srgbClr val="083F56"/>
              </a:buClr>
            </a:pPr>
            <a:r>
              <a:rPr lang="en-US" sz="1600" dirty="0">
                <a:solidFill>
                  <a:srgbClr val="083F56"/>
                </a:solidFill>
                <a:latin typeface="Rubik" panose="020B0604020202020204" charset="-79"/>
                <a:cs typeface="Rubik" panose="020B0604020202020204" charset="-79"/>
              </a:rPr>
              <a:t>in Brazil.</a:t>
            </a:r>
          </a:p>
          <a:p>
            <a:pPr marL="214650">
              <a:spcAft>
                <a:spcPts val="400"/>
              </a:spcAft>
              <a:buClr>
                <a:srgbClr val="083F56"/>
              </a:buClr>
            </a:pPr>
            <a:endParaRPr lang="en-GB" sz="800" dirty="0">
              <a:solidFill>
                <a:srgbClr val="083F56"/>
              </a:solidFill>
              <a:latin typeface="Rubik" panose="020B0604020202020204" charset="-79"/>
              <a:cs typeface="Rubik" panose="020B0604020202020204" charset="-79"/>
            </a:endParaRPr>
          </a:p>
        </p:txBody>
      </p:sp>
      <p:sp>
        <p:nvSpPr>
          <p:cNvPr id="6" name="TextBox 5">
            <a:extLst>
              <a:ext uri="{FF2B5EF4-FFF2-40B4-BE49-F238E27FC236}">
                <a16:creationId xmlns:a16="http://schemas.microsoft.com/office/drawing/2014/main" id="{7D34606F-5DA7-0CCB-D5F5-6882B7EE42A2}"/>
              </a:ext>
            </a:extLst>
          </p:cNvPr>
          <p:cNvSpPr txBox="1"/>
          <p:nvPr/>
        </p:nvSpPr>
        <p:spPr>
          <a:xfrm>
            <a:off x="6818377" y="1694944"/>
            <a:ext cx="4684550" cy="3139321"/>
          </a:xfrm>
          <a:prstGeom prst="rect">
            <a:avLst/>
          </a:prstGeom>
          <a:solidFill>
            <a:schemeClr val="bg2"/>
          </a:solidFill>
        </p:spPr>
        <p:txBody>
          <a:bodyPr wrap="square" rtlCol="0">
            <a:spAutoFit/>
          </a:bodyPr>
          <a:lstStyle/>
          <a:p>
            <a:pPr>
              <a:buClr>
                <a:srgbClr val="083F56"/>
              </a:buClr>
            </a:pPr>
            <a:r>
              <a:rPr lang="en-US" sz="1600" b="1" dirty="0">
                <a:latin typeface="Rubik" panose="020B0604020202020204" charset="-79"/>
                <a:cs typeface="Rubik" panose="020B0604020202020204" charset="-79"/>
              </a:rPr>
              <a:t>Rankings</a:t>
            </a:r>
            <a:r>
              <a:rPr lang="en-US" sz="1600" dirty="0">
                <a:solidFill>
                  <a:srgbClr val="083F56"/>
                </a:solidFill>
                <a:latin typeface="Rubik" panose="020B0604020202020204" charset="-79"/>
                <a:cs typeface="Rubik" panose="020B0604020202020204" charset="-79"/>
              </a:rPr>
              <a:t> for Brazilian patient groups (out of patient groups from 19 countries) for influence upon the following elements of </a:t>
            </a:r>
            <a:r>
              <a:rPr lang="en-US" sz="1600" b="1" dirty="0">
                <a:latin typeface="Rubik" panose="020B0604020202020204" charset="-79"/>
                <a:cs typeface="Rubik" panose="020B0604020202020204" charset="-79"/>
              </a:rPr>
              <a:t>health education</a:t>
            </a:r>
            <a:r>
              <a:rPr lang="en-US" sz="1600" dirty="0">
                <a:solidFill>
                  <a:srgbClr val="083F56"/>
                </a:solidFill>
                <a:latin typeface="Rubik" panose="020B0604020202020204" charset="-79"/>
                <a:cs typeface="Rubik" panose="020B0604020202020204" charset="-79"/>
              </a:rPr>
              <a:t>:</a:t>
            </a:r>
          </a:p>
          <a:p>
            <a:pPr>
              <a:buClr>
                <a:srgbClr val="083F56"/>
              </a:buClr>
            </a:pPr>
            <a:endParaRPr lang="en-US" sz="1000" dirty="0">
              <a:solidFill>
                <a:srgbClr val="083F56"/>
              </a:solidFill>
              <a:latin typeface="Rubik" panose="020B0604020202020204" charset="-79"/>
              <a:cs typeface="Rubik" panose="020B0604020202020204" charset="-79"/>
            </a:endParaRPr>
          </a:p>
          <a:p>
            <a:pPr marL="501750" indent="-285750">
              <a:buClr>
                <a:srgbClr val="083F56"/>
              </a:buClr>
              <a:buFont typeface="Arial" panose="020B0604020202020204" pitchFamily="34" charset="0"/>
              <a:buChar char="•"/>
            </a:pPr>
            <a:r>
              <a:rPr lang="en-US" sz="1600" b="1" dirty="0">
                <a:latin typeface="Rubik" panose="020B0604020202020204" charset="-79"/>
                <a:cs typeface="Rubik" panose="020B0604020202020204" charset="-79"/>
              </a:rPr>
              <a:t>= 1st</a:t>
            </a:r>
            <a:r>
              <a:rPr lang="en-US" sz="1600" dirty="0">
                <a:solidFill>
                  <a:srgbClr val="083F56"/>
                </a:solidFill>
                <a:latin typeface="Rubik" panose="020B0604020202020204" charset="-79"/>
                <a:cs typeface="Rubik" panose="020B0604020202020204" charset="-79"/>
              </a:rPr>
              <a:t> (alongside Italy) for influence upon</a:t>
            </a:r>
          </a:p>
          <a:p>
            <a:pPr marL="504000">
              <a:buClr>
                <a:srgbClr val="083F56"/>
              </a:buClr>
            </a:pPr>
            <a:r>
              <a:rPr lang="en-GB" sz="1600" dirty="0">
                <a:solidFill>
                  <a:srgbClr val="0070C0"/>
                </a:solidFill>
                <a:latin typeface="Rubik" panose="020B0604020202020204" charset="-79"/>
                <a:cs typeface="Rubik" panose="020B0604020202020204" charset="-79"/>
              </a:rPr>
              <a:t>patient information</a:t>
            </a:r>
            <a:r>
              <a:rPr lang="en-US" sz="1600" dirty="0">
                <a:solidFill>
                  <a:srgbClr val="083F56"/>
                </a:solidFill>
                <a:latin typeface="Rubik" panose="020B0604020202020204" charset="-79"/>
                <a:cs typeface="Rubik" panose="020B0604020202020204" charset="-79"/>
              </a:rPr>
              <a:t> in their country.</a:t>
            </a:r>
          </a:p>
          <a:p>
            <a:pPr marL="216000">
              <a:buClr>
                <a:srgbClr val="083F56"/>
              </a:buClr>
            </a:pPr>
            <a:endParaRPr lang="en-US" sz="1000" b="1" dirty="0">
              <a:solidFill>
                <a:srgbClr val="083F56"/>
              </a:solidFill>
              <a:latin typeface="Rubik" panose="020B0604020202020204" charset="-79"/>
              <a:cs typeface="Rubik" panose="020B0604020202020204" charset="-79"/>
            </a:endParaRPr>
          </a:p>
          <a:p>
            <a:pPr marL="501750" indent="-285750">
              <a:buClr>
                <a:srgbClr val="083F56"/>
              </a:buClr>
              <a:buFont typeface="Arial" panose="020B0604020202020204" pitchFamily="34" charset="0"/>
              <a:buChar char="•"/>
            </a:pPr>
            <a:r>
              <a:rPr lang="en-US" sz="1600" b="1" dirty="0">
                <a:latin typeface="Rubik" panose="020B0604020202020204" charset="-79"/>
                <a:cs typeface="Rubik" panose="020B0604020202020204" charset="-79"/>
              </a:rPr>
              <a:t>= 10th</a:t>
            </a:r>
            <a:r>
              <a:rPr lang="en-US" sz="1600" dirty="0">
                <a:solidFill>
                  <a:srgbClr val="083F56"/>
                </a:solidFill>
                <a:latin typeface="Rubik" panose="020B0604020202020204" charset="-79"/>
                <a:cs typeface="Rubik" panose="020B0604020202020204" charset="-79"/>
              </a:rPr>
              <a:t> (alongside Germany) for influence upon </a:t>
            </a:r>
            <a:r>
              <a:rPr lang="en-GB" sz="1600" dirty="0">
                <a:solidFill>
                  <a:srgbClr val="0070C0"/>
                </a:solidFill>
                <a:latin typeface="Rubik" panose="020B0604020202020204" charset="-79"/>
                <a:cs typeface="Rubik" panose="020B0604020202020204" charset="-79"/>
              </a:rPr>
              <a:t>patient education</a:t>
            </a:r>
            <a:r>
              <a:rPr lang="en-US" sz="1600" dirty="0">
                <a:solidFill>
                  <a:srgbClr val="083F56"/>
                </a:solidFill>
                <a:latin typeface="Rubik" panose="020B0604020202020204" charset="-79"/>
                <a:cs typeface="Rubik" panose="020B0604020202020204" charset="-79"/>
              </a:rPr>
              <a:t> in their country.</a:t>
            </a:r>
          </a:p>
          <a:p>
            <a:pPr marL="216000">
              <a:buClr>
                <a:srgbClr val="083F56"/>
              </a:buClr>
            </a:pPr>
            <a:endParaRPr lang="en-US" sz="1000" dirty="0">
              <a:solidFill>
                <a:srgbClr val="083F56"/>
              </a:solidFill>
              <a:latin typeface="Rubik" panose="020B0604020202020204" charset="-79"/>
              <a:cs typeface="Rubik" panose="020B0604020202020204" charset="-79"/>
            </a:endParaRPr>
          </a:p>
          <a:p>
            <a:pPr marL="501750" indent="-285750">
              <a:buClr>
                <a:srgbClr val="083F56"/>
              </a:buClr>
              <a:buFont typeface="Arial" panose="020B0604020202020204" pitchFamily="34" charset="0"/>
              <a:buChar char="•"/>
            </a:pPr>
            <a:r>
              <a:rPr lang="en-US" sz="1600" b="1" dirty="0">
                <a:latin typeface="Rubik" panose="020B0604020202020204" charset="-79"/>
                <a:cs typeface="Rubik" panose="020B0604020202020204" charset="-79"/>
              </a:rPr>
              <a:t>4th</a:t>
            </a:r>
            <a:r>
              <a:rPr lang="en-US" sz="1600" dirty="0">
                <a:solidFill>
                  <a:srgbClr val="083F56"/>
                </a:solidFill>
                <a:latin typeface="Rubik" panose="020B0604020202020204" charset="-79"/>
                <a:cs typeface="Rubik" panose="020B0604020202020204" charset="-79"/>
              </a:rPr>
              <a:t> for influence upon the</a:t>
            </a:r>
            <a:r>
              <a:rPr lang="en-GB" sz="1600" dirty="0">
                <a:solidFill>
                  <a:srgbClr val="0070C0"/>
                </a:solidFill>
                <a:latin typeface="Rubik" panose="020B0604020202020204" charset="-79"/>
                <a:cs typeface="Rubik" panose="020B0604020202020204" charset="-79"/>
              </a:rPr>
              <a:t> education of healthcare professionals</a:t>
            </a:r>
            <a:r>
              <a:rPr lang="en-US" sz="1600" dirty="0">
                <a:solidFill>
                  <a:srgbClr val="083F56"/>
                </a:solidFill>
                <a:latin typeface="Rubik" panose="020B0604020202020204" charset="-79"/>
                <a:cs typeface="Rubik" panose="020B0604020202020204" charset="-79"/>
              </a:rPr>
              <a:t> in their country.</a:t>
            </a:r>
          </a:p>
          <a:p>
            <a:pPr marL="216000">
              <a:buClr>
                <a:srgbClr val="083F56"/>
              </a:buClr>
            </a:pPr>
            <a:endParaRPr lang="en-US" sz="800" dirty="0">
              <a:solidFill>
                <a:srgbClr val="083F56"/>
              </a:solidFill>
              <a:latin typeface="Rubik" panose="020B0604020202020204" charset="-79"/>
              <a:cs typeface="Rubik" panose="020B0604020202020204" charset="-79"/>
            </a:endParaRPr>
          </a:p>
        </p:txBody>
      </p:sp>
      <p:sp>
        <p:nvSpPr>
          <p:cNvPr id="7" name="Arrow: Right 6">
            <a:extLst>
              <a:ext uri="{FF2B5EF4-FFF2-40B4-BE49-F238E27FC236}">
                <a16:creationId xmlns:a16="http://schemas.microsoft.com/office/drawing/2014/main" id="{106CABCA-E0BB-6DE4-FEC1-BA54E870B17A}"/>
              </a:ext>
            </a:extLst>
          </p:cNvPr>
          <p:cNvSpPr/>
          <p:nvPr/>
        </p:nvSpPr>
        <p:spPr>
          <a:xfrm>
            <a:off x="5780100" y="2707668"/>
            <a:ext cx="790832" cy="637609"/>
          </a:xfrm>
          <a:prstGeom prst="rightArrow">
            <a:avLst/>
          </a:pr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3098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27AD1-ED5F-4E80-8702-C1574F13283B}"/>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CA3D775-C0A0-E219-E303-86846EE55A14}"/>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20" name="Slide Number Placeholder 1">
            <a:extLst>
              <a:ext uri="{FF2B5EF4-FFF2-40B4-BE49-F238E27FC236}">
                <a16:creationId xmlns:a16="http://schemas.microsoft.com/office/drawing/2014/main" id="{5B3BF149-6BFF-014D-076B-70AFF3B226FA}"/>
              </a:ext>
            </a:extLst>
          </p:cNvPr>
          <p:cNvSpPr txBox="1">
            <a:spLocks/>
          </p:cNvSpPr>
          <p:nvPr/>
        </p:nvSpPr>
        <p:spPr>
          <a:xfrm>
            <a:off x="11263395" y="0"/>
            <a:ext cx="487836" cy="476672"/>
          </a:xfrm>
          <a:prstGeom prst="rect">
            <a:avLst/>
          </a:prstGeom>
          <a:solidFill>
            <a:schemeClr val="tx1">
              <a:alpha val="30000"/>
            </a:schemeClr>
          </a:solidFill>
        </p:spPr>
        <p:txBody>
          <a:bodyPr vert="horz" lIns="91440" tIns="45720" rIns="91440" bIns="45720" rtlCol="0" anchor="ctr" anchorCtr="0"/>
          <a:lstStyle>
            <a:defPPr>
              <a:defRPr lang="en-US"/>
            </a:defPPr>
            <a:lvl1pPr marL="0" algn="r" defTabSz="914400" rtl="0" eaLnBrk="1" latinLnBrk="0" hangingPunct="1">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latin typeface="Futura PT Bold" panose="020B0502020204020303" pitchFamily="34" charset="77"/>
              </a:rPr>
              <a:t>26</a:t>
            </a:r>
            <a:endParaRPr lang="en-GB" sz="1400" b="1" i="0" dirty="0">
              <a:latin typeface="Futura PT Bold" panose="020B0502020204020303" pitchFamily="34" charset="77"/>
            </a:endParaRPr>
          </a:p>
        </p:txBody>
      </p:sp>
      <p:pic>
        <p:nvPicPr>
          <p:cNvPr id="9" name="Imagen 3">
            <a:extLst>
              <a:ext uri="{FF2B5EF4-FFF2-40B4-BE49-F238E27FC236}">
                <a16:creationId xmlns:a16="http://schemas.microsoft.com/office/drawing/2014/main" id="{9D84DD11-0F91-2805-9587-A78DF47D9345}"/>
              </a:ext>
            </a:extLst>
          </p:cNvPr>
          <p:cNvPicPr>
            <a:picLocks noChangeAspect="1"/>
          </p:cNvPicPr>
          <p:nvPr/>
        </p:nvPicPr>
        <p:blipFill>
          <a:blip r:embed="rId3"/>
          <a:stretch>
            <a:fillRect/>
          </a:stretch>
        </p:blipFill>
        <p:spPr>
          <a:xfrm>
            <a:off x="104571" y="200596"/>
            <a:ext cx="5886846" cy="998555"/>
          </a:xfrm>
          <a:prstGeom prst="rect">
            <a:avLst/>
          </a:prstGeom>
        </p:spPr>
      </p:pic>
      <p:pic>
        <p:nvPicPr>
          <p:cNvPr id="11" name="Imagen 4">
            <a:extLst>
              <a:ext uri="{FF2B5EF4-FFF2-40B4-BE49-F238E27FC236}">
                <a16:creationId xmlns:a16="http://schemas.microsoft.com/office/drawing/2014/main" id="{0F5B8D80-46DC-AC62-4BE9-AA187DEDF97D}"/>
              </a:ext>
            </a:extLst>
          </p:cNvPr>
          <p:cNvPicPr>
            <a:picLocks noChangeAspect="1"/>
          </p:cNvPicPr>
          <p:nvPr/>
        </p:nvPicPr>
        <p:blipFill>
          <a:blip r:embed="rId4"/>
          <a:stretch>
            <a:fillRect/>
          </a:stretch>
        </p:blipFill>
        <p:spPr>
          <a:xfrm>
            <a:off x="549055" y="141890"/>
            <a:ext cx="5202621" cy="918193"/>
          </a:xfrm>
          <a:prstGeom prst="rect">
            <a:avLst/>
          </a:prstGeom>
        </p:spPr>
      </p:pic>
      <p:pic>
        <p:nvPicPr>
          <p:cNvPr id="12" name="Imagen 5">
            <a:extLst>
              <a:ext uri="{FF2B5EF4-FFF2-40B4-BE49-F238E27FC236}">
                <a16:creationId xmlns:a16="http://schemas.microsoft.com/office/drawing/2014/main" id="{ED367FB5-3126-E6BA-A858-A7B0FC37763E}"/>
              </a:ext>
            </a:extLst>
          </p:cNvPr>
          <p:cNvPicPr>
            <a:picLocks noChangeAspect="1"/>
          </p:cNvPicPr>
          <p:nvPr/>
        </p:nvPicPr>
        <p:blipFill>
          <a:blip r:embed="rId5"/>
          <a:stretch>
            <a:fillRect/>
          </a:stretch>
        </p:blipFill>
        <p:spPr>
          <a:xfrm>
            <a:off x="603549" y="529786"/>
            <a:ext cx="325056" cy="325056"/>
          </a:xfrm>
          <a:prstGeom prst="rect">
            <a:avLst/>
          </a:prstGeom>
        </p:spPr>
      </p:pic>
      <p:cxnSp>
        <p:nvCxnSpPr>
          <p:cNvPr id="3" name="Straight Connector 2">
            <a:extLst>
              <a:ext uri="{FF2B5EF4-FFF2-40B4-BE49-F238E27FC236}">
                <a16:creationId xmlns:a16="http://schemas.microsoft.com/office/drawing/2014/main" id="{0EFB8643-FE18-32F1-1EB8-86CF46964743}"/>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19" name="Google Shape;90;p2">
            <a:extLst>
              <a:ext uri="{FF2B5EF4-FFF2-40B4-BE49-F238E27FC236}">
                <a16:creationId xmlns:a16="http://schemas.microsoft.com/office/drawing/2014/main" id="{375799EB-E275-82AE-66F7-DB6ACEE0E102}"/>
              </a:ext>
            </a:extLst>
          </p:cNvPr>
          <p:cNvSpPr txBox="1"/>
          <p:nvPr/>
        </p:nvSpPr>
        <p:spPr>
          <a:xfrm>
            <a:off x="983099" y="238336"/>
            <a:ext cx="5008317" cy="776718"/>
          </a:xfrm>
          <a:prstGeom prst="rect">
            <a:avLst/>
          </a:prstGeom>
          <a:noFill/>
          <a:ln>
            <a:noFill/>
          </a:ln>
        </p:spPr>
        <p:txBody>
          <a:bodyPr spcFirstLastPara="1" wrap="square" lIns="74283" tIns="37131" rIns="74283" bIns="37131" anchor="t" anchorCtr="0">
            <a:spAutoFit/>
          </a:bodyPr>
          <a:lstStyle/>
          <a:p>
            <a:r>
              <a:rPr lang="en-GB" sz="2280" i="1" dirty="0">
                <a:solidFill>
                  <a:srgbClr val="575756"/>
                </a:solidFill>
                <a:latin typeface="Rubik" panose="020B0604020202020204" charset="-79"/>
                <a:ea typeface="Helvetica Neue" panose="02000503000000020004" pitchFamily="2" charset="0"/>
                <a:cs typeface="Rubik" panose="020B0604020202020204"/>
              </a:rPr>
              <a:t>Brazilian patient groups’ influence</a:t>
            </a:r>
          </a:p>
          <a:p>
            <a:r>
              <a:rPr lang="en-GB" sz="2280" i="1" dirty="0">
                <a:solidFill>
                  <a:srgbClr val="575756"/>
                </a:solidFill>
                <a:latin typeface="Rubik" panose="020B0604020202020204" charset="-79"/>
                <a:ea typeface="Helvetica Neue" panose="02000503000000020004" pitchFamily="2" charset="0"/>
                <a:cs typeface="Rubik" panose="020B0604020202020204"/>
              </a:rPr>
              <a:t>on </a:t>
            </a:r>
            <a:r>
              <a:rPr lang="en-GB" sz="2280" b="1" i="1" dirty="0">
                <a:solidFill>
                  <a:srgbClr val="575756"/>
                </a:solidFill>
                <a:latin typeface="Rubik" panose="020B0604020202020204" charset="-79"/>
                <a:ea typeface="Helvetica Neue" panose="02000503000000020004" pitchFamily="2" charset="0"/>
                <a:cs typeface="Rubik" panose="020B0604020202020204"/>
              </a:rPr>
              <a:t>health education</a:t>
            </a:r>
            <a:endParaRPr lang="en-GB" sz="2400" i="1" dirty="0">
              <a:solidFill>
                <a:srgbClr val="575756"/>
              </a:solidFill>
              <a:latin typeface="Rubik" panose="020B0604020202020204" charset="-79"/>
              <a:ea typeface="Helvetica Neue" panose="02000503000000020004" pitchFamily="2" charset="0"/>
              <a:cs typeface="Rubik" panose="020B0604020202020204" charset="-79"/>
            </a:endParaRPr>
          </a:p>
        </p:txBody>
      </p:sp>
      <p:sp>
        <p:nvSpPr>
          <p:cNvPr id="8" name="TextBox 7">
            <a:extLst>
              <a:ext uri="{FF2B5EF4-FFF2-40B4-BE49-F238E27FC236}">
                <a16:creationId xmlns:a16="http://schemas.microsoft.com/office/drawing/2014/main" id="{C7B0D301-DA35-C18E-56AF-27B5DAA0FE5A}"/>
              </a:ext>
            </a:extLst>
          </p:cNvPr>
          <p:cNvSpPr txBox="1"/>
          <p:nvPr/>
        </p:nvSpPr>
        <p:spPr>
          <a:xfrm>
            <a:off x="6995890" y="3775380"/>
            <a:ext cx="4622231" cy="276999"/>
          </a:xfrm>
          <a:prstGeom prst="rect">
            <a:avLst/>
          </a:prstGeom>
          <a:noFill/>
        </p:spPr>
        <p:txBody>
          <a:bodyPr wrap="square" rtlCol="0">
            <a:spAutoFit/>
          </a:bodyPr>
          <a:lstStyle/>
          <a:p>
            <a:pPr algn="ctr"/>
            <a:r>
              <a:rPr lang="en-GB" sz="1200" b="1" dirty="0">
                <a:latin typeface="Rubik" panose="020B0604020202020204" charset="-79"/>
                <a:cs typeface="Rubik" panose="020B0604020202020204" charset="-79"/>
              </a:rPr>
              <a:t> Do you influence education of healthcare professionals?</a:t>
            </a:r>
          </a:p>
        </p:txBody>
      </p:sp>
      <p:sp>
        <p:nvSpPr>
          <p:cNvPr id="10" name="TextBox 9">
            <a:extLst>
              <a:ext uri="{FF2B5EF4-FFF2-40B4-BE49-F238E27FC236}">
                <a16:creationId xmlns:a16="http://schemas.microsoft.com/office/drawing/2014/main" id="{7D9235CF-415B-B0FE-F4D9-ACC89C6C936F}"/>
              </a:ext>
            </a:extLst>
          </p:cNvPr>
          <p:cNvSpPr txBox="1"/>
          <p:nvPr/>
        </p:nvSpPr>
        <p:spPr>
          <a:xfrm>
            <a:off x="603549" y="1379109"/>
            <a:ext cx="4365938" cy="276999"/>
          </a:xfrm>
          <a:prstGeom prst="rect">
            <a:avLst/>
          </a:prstGeom>
          <a:noFill/>
        </p:spPr>
        <p:txBody>
          <a:bodyPr wrap="square" rtlCol="0">
            <a:spAutoFit/>
          </a:bodyPr>
          <a:lstStyle/>
          <a:p>
            <a:r>
              <a:rPr lang="en-GB" sz="1200" dirty="0"/>
              <a:t>Percentage of respondent Brazilian patient groups</a:t>
            </a:r>
          </a:p>
        </p:txBody>
      </p:sp>
      <p:sp>
        <p:nvSpPr>
          <p:cNvPr id="16" name="TextBox 15">
            <a:extLst>
              <a:ext uri="{FF2B5EF4-FFF2-40B4-BE49-F238E27FC236}">
                <a16:creationId xmlns:a16="http://schemas.microsoft.com/office/drawing/2014/main" id="{F413BCAE-AF01-828A-E111-2DAE6170EEA7}"/>
              </a:ext>
            </a:extLst>
          </p:cNvPr>
          <p:cNvSpPr txBox="1"/>
          <p:nvPr/>
        </p:nvSpPr>
        <p:spPr>
          <a:xfrm>
            <a:off x="1147810" y="2126026"/>
            <a:ext cx="4143092" cy="276999"/>
          </a:xfrm>
          <a:prstGeom prst="rect">
            <a:avLst/>
          </a:prstGeom>
          <a:noFill/>
        </p:spPr>
        <p:txBody>
          <a:bodyPr wrap="square" rtlCol="0">
            <a:spAutoFit/>
          </a:bodyPr>
          <a:lstStyle/>
          <a:p>
            <a:pPr algn="ctr"/>
            <a:r>
              <a:rPr lang="en-GB" sz="1200" b="1" dirty="0">
                <a:latin typeface="Rubik" panose="020B0604020202020204" charset="-79"/>
                <a:cs typeface="Rubik" panose="020B0604020202020204" charset="-79"/>
              </a:rPr>
              <a:t>Do you influence patient information?</a:t>
            </a:r>
          </a:p>
        </p:txBody>
      </p:sp>
      <p:graphicFrame>
        <p:nvGraphicFramePr>
          <p:cNvPr id="2" name="Chart 1">
            <a:extLst>
              <a:ext uri="{FF2B5EF4-FFF2-40B4-BE49-F238E27FC236}">
                <a16:creationId xmlns:a16="http://schemas.microsoft.com/office/drawing/2014/main" id="{83D411DB-77A7-AFC1-B51B-F41CF080217C}"/>
              </a:ext>
            </a:extLst>
          </p:cNvPr>
          <p:cNvGraphicFramePr>
            <a:graphicFrameLocks/>
          </p:cNvGraphicFramePr>
          <p:nvPr>
            <p:extLst>
              <p:ext uri="{D42A27DB-BD31-4B8C-83A1-F6EECF244321}">
                <p14:modId xmlns:p14="http://schemas.microsoft.com/office/powerpoint/2010/main" val="3159323680"/>
              </p:ext>
            </p:extLst>
          </p:nvPr>
        </p:nvGraphicFramePr>
        <p:xfrm>
          <a:off x="1383495" y="2403025"/>
          <a:ext cx="3956400" cy="2710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082331CC-4100-3D93-D4C2-38D05A1BAD6E}"/>
              </a:ext>
            </a:extLst>
          </p:cNvPr>
          <p:cNvGraphicFramePr>
            <a:graphicFrameLocks/>
          </p:cNvGraphicFramePr>
          <p:nvPr>
            <p:extLst>
              <p:ext uri="{D42A27DB-BD31-4B8C-83A1-F6EECF244321}">
                <p14:modId xmlns:p14="http://schemas.microsoft.com/office/powerpoint/2010/main" val="3395370429"/>
              </p:ext>
            </p:extLst>
          </p:nvPr>
        </p:nvGraphicFramePr>
        <p:xfrm>
          <a:off x="7117930" y="897332"/>
          <a:ext cx="4316400" cy="2710800"/>
        </p:xfrm>
        <a:graphic>
          <a:graphicData uri="http://schemas.openxmlformats.org/drawingml/2006/chart">
            <c:chart xmlns:c="http://schemas.openxmlformats.org/drawingml/2006/chart" xmlns:r="http://schemas.openxmlformats.org/officeDocument/2006/relationships" r:id="rId7"/>
          </a:graphicData>
        </a:graphic>
      </p:graphicFrame>
      <p:sp>
        <p:nvSpPr>
          <p:cNvPr id="13" name="TextBox 12">
            <a:extLst>
              <a:ext uri="{FF2B5EF4-FFF2-40B4-BE49-F238E27FC236}">
                <a16:creationId xmlns:a16="http://schemas.microsoft.com/office/drawing/2014/main" id="{3E0DEFD7-3759-71B9-A617-AA703FB00295}"/>
              </a:ext>
            </a:extLst>
          </p:cNvPr>
          <p:cNvSpPr txBox="1"/>
          <p:nvPr/>
        </p:nvSpPr>
        <p:spPr>
          <a:xfrm>
            <a:off x="7252711" y="713773"/>
            <a:ext cx="4108590" cy="276999"/>
          </a:xfrm>
          <a:prstGeom prst="rect">
            <a:avLst/>
          </a:prstGeom>
          <a:noFill/>
        </p:spPr>
        <p:txBody>
          <a:bodyPr wrap="square" rtlCol="0">
            <a:spAutoFit/>
          </a:bodyPr>
          <a:lstStyle/>
          <a:p>
            <a:pPr algn="ctr"/>
            <a:r>
              <a:rPr lang="en-GB" sz="1200" b="1" dirty="0">
                <a:latin typeface="Rubik" panose="020B0604020202020204" charset="-79"/>
                <a:cs typeface="Rubik" panose="020B0604020202020204" charset="-79"/>
              </a:rPr>
              <a:t> Do you influence patient education?</a:t>
            </a:r>
          </a:p>
        </p:txBody>
      </p:sp>
      <p:graphicFrame>
        <p:nvGraphicFramePr>
          <p:cNvPr id="15" name="Chart 14">
            <a:extLst>
              <a:ext uri="{FF2B5EF4-FFF2-40B4-BE49-F238E27FC236}">
                <a16:creationId xmlns:a16="http://schemas.microsoft.com/office/drawing/2014/main" id="{E5EA4108-BBBA-4E80-BC10-6894634C4781}"/>
              </a:ext>
            </a:extLst>
          </p:cNvPr>
          <p:cNvGraphicFramePr>
            <a:graphicFrameLocks/>
          </p:cNvGraphicFramePr>
          <p:nvPr>
            <p:extLst>
              <p:ext uri="{D42A27DB-BD31-4B8C-83A1-F6EECF244321}">
                <p14:modId xmlns:p14="http://schemas.microsoft.com/office/powerpoint/2010/main" val="2356676783"/>
              </p:ext>
            </p:extLst>
          </p:nvPr>
        </p:nvGraphicFramePr>
        <p:xfrm>
          <a:off x="7148805" y="3440884"/>
          <a:ext cx="4316400" cy="27108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990449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7465A-1B38-3D4E-3F27-73ADB3038FE7}"/>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F8E2562-4606-3601-F23C-76CED65F6A82}"/>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20" name="Slide Number Placeholder 1">
            <a:extLst>
              <a:ext uri="{FF2B5EF4-FFF2-40B4-BE49-F238E27FC236}">
                <a16:creationId xmlns:a16="http://schemas.microsoft.com/office/drawing/2014/main" id="{46A0763A-ECAB-BE02-D1D7-339F6C55A143}"/>
              </a:ext>
            </a:extLst>
          </p:cNvPr>
          <p:cNvSpPr txBox="1">
            <a:spLocks/>
          </p:cNvSpPr>
          <p:nvPr/>
        </p:nvSpPr>
        <p:spPr>
          <a:xfrm>
            <a:off x="11263395" y="0"/>
            <a:ext cx="487836" cy="476672"/>
          </a:xfrm>
          <a:prstGeom prst="rect">
            <a:avLst/>
          </a:prstGeom>
          <a:solidFill>
            <a:schemeClr val="tx1">
              <a:alpha val="30000"/>
            </a:schemeClr>
          </a:solidFill>
        </p:spPr>
        <p:txBody>
          <a:bodyPr vert="horz" lIns="91440" tIns="45720" rIns="91440" bIns="45720" rtlCol="0" anchor="ctr" anchorCtr="0"/>
          <a:lstStyle>
            <a:defPPr>
              <a:defRPr lang="en-US"/>
            </a:defPPr>
            <a:lvl1pPr marL="0" algn="r" defTabSz="914400" rtl="0" eaLnBrk="1" latinLnBrk="0" hangingPunct="1">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latin typeface="Futura PT Bold" panose="020B0502020204020303" pitchFamily="34" charset="77"/>
              </a:rPr>
              <a:t>28</a:t>
            </a:r>
            <a:endParaRPr lang="en-GB" sz="1400" b="1" i="0" dirty="0">
              <a:latin typeface="Futura PT Bold" panose="020B0502020204020303" pitchFamily="34" charset="77"/>
            </a:endParaRPr>
          </a:p>
        </p:txBody>
      </p:sp>
      <p:pic>
        <p:nvPicPr>
          <p:cNvPr id="9" name="Imagen 3">
            <a:extLst>
              <a:ext uri="{FF2B5EF4-FFF2-40B4-BE49-F238E27FC236}">
                <a16:creationId xmlns:a16="http://schemas.microsoft.com/office/drawing/2014/main" id="{EE9A79A8-5477-E609-2F15-52DECD96BB4C}"/>
              </a:ext>
            </a:extLst>
          </p:cNvPr>
          <p:cNvPicPr>
            <a:picLocks noChangeAspect="1"/>
          </p:cNvPicPr>
          <p:nvPr/>
        </p:nvPicPr>
        <p:blipFill>
          <a:blip r:embed="rId3"/>
          <a:stretch>
            <a:fillRect/>
          </a:stretch>
        </p:blipFill>
        <p:spPr>
          <a:xfrm>
            <a:off x="104571" y="200596"/>
            <a:ext cx="5886846" cy="998555"/>
          </a:xfrm>
          <a:prstGeom prst="rect">
            <a:avLst/>
          </a:prstGeom>
        </p:spPr>
      </p:pic>
      <p:pic>
        <p:nvPicPr>
          <p:cNvPr id="11" name="Imagen 4">
            <a:extLst>
              <a:ext uri="{FF2B5EF4-FFF2-40B4-BE49-F238E27FC236}">
                <a16:creationId xmlns:a16="http://schemas.microsoft.com/office/drawing/2014/main" id="{3F7CC19E-5676-607B-D113-53F0B253A53E}"/>
              </a:ext>
            </a:extLst>
          </p:cNvPr>
          <p:cNvPicPr>
            <a:picLocks noChangeAspect="1"/>
          </p:cNvPicPr>
          <p:nvPr/>
        </p:nvPicPr>
        <p:blipFill>
          <a:blip r:embed="rId4"/>
          <a:stretch>
            <a:fillRect/>
          </a:stretch>
        </p:blipFill>
        <p:spPr>
          <a:xfrm>
            <a:off x="549055" y="141890"/>
            <a:ext cx="5202621" cy="918193"/>
          </a:xfrm>
          <a:prstGeom prst="rect">
            <a:avLst/>
          </a:prstGeom>
        </p:spPr>
      </p:pic>
      <p:pic>
        <p:nvPicPr>
          <p:cNvPr id="12" name="Imagen 5">
            <a:extLst>
              <a:ext uri="{FF2B5EF4-FFF2-40B4-BE49-F238E27FC236}">
                <a16:creationId xmlns:a16="http://schemas.microsoft.com/office/drawing/2014/main" id="{815BB52B-B745-81E2-61B3-89894656001E}"/>
              </a:ext>
            </a:extLst>
          </p:cNvPr>
          <p:cNvPicPr>
            <a:picLocks noChangeAspect="1"/>
          </p:cNvPicPr>
          <p:nvPr/>
        </p:nvPicPr>
        <p:blipFill>
          <a:blip r:embed="rId5"/>
          <a:stretch>
            <a:fillRect/>
          </a:stretch>
        </p:blipFill>
        <p:spPr>
          <a:xfrm>
            <a:off x="1363947" y="476846"/>
            <a:ext cx="325056" cy="325056"/>
          </a:xfrm>
          <a:prstGeom prst="rect">
            <a:avLst/>
          </a:prstGeom>
        </p:spPr>
      </p:pic>
      <p:cxnSp>
        <p:nvCxnSpPr>
          <p:cNvPr id="3" name="Straight Connector 2">
            <a:extLst>
              <a:ext uri="{FF2B5EF4-FFF2-40B4-BE49-F238E27FC236}">
                <a16:creationId xmlns:a16="http://schemas.microsoft.com/office/drawing/2014/main" id="{5B796B60-322A-AF94-AFB7-13786191E5BA}"/>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19" name="Google Shape;90;p2">
            <a:extLst>
              <a:ext uri="{FF2B5EF4-FFF2-40B4-BE49-F238E27FC236}">
                <a16:creationId xmlns:a16="http://schemas.microsoft.com/office/drawing/2014/main" id="{0156D53A-4F17-03C7-EBB0-956538498455}"/>
              </a:ext>
            </a:extLst>
          </p:cNvPr>
          <p:cNvSpPr txBox="1"/>
          <p:nvPr/>
        </p:nvSpPr>
        <p:spPr>
          <a:xfrm>
            <a:off x="1925674" y="200596"/>
            <a:ext cx="2838830" cy="813651"/>
          </a:xfrm>
          <a:prstGeom prst="rect">
            <a:avLst/>
          </a:prstGeom>
          <a:noFill/>
          <a:ln>
            <a:noFill/>
          </a:ln>
        </p:spPr>
        <p:txBody>
          <a:bodyPr spcFirstLastPara="1" wrap="square" lIns="74283" tIns="37131" rIns="74283" bIns="37131" anchor="t" anchorCtr="0">
            <a:spAutoFit/>
          </a:bodyPr>
          <a:lstStyle/>
          <a:p>
            <a:r>
              <a:rPr lang="en-GB" sz="2400" i="1" dirty="0">
                <a:solidFill>
                  <a:srgbClr val="575756"/>
                </a:solidFill>
                <a:latin typeface="Rubik" panose="020B0604020202020204" charset="-79"/>
                <a:ea typeface="Helvetica Neue" panose="02000503000000020004" pitchFamily="2" charset="0"/>
                <a:cs typeface="Rubik" panose="020B0604020202020204" charset="-79"/>
              </a:rPr>
              <a:t>Being </a:t>
            </a:r>
            <a:r>
              <a:rPr lang="en-GB" sz="2400" b="1" i="1" dirty="0">
                <a:solidFill>
                  <a:srgbClr val="575756"/>
                </a:solidFill>
                <a:latin typeface="Rubik" panose="020B0604020202020204" charset="-79"/>
                <a:ea typeface="Helvetica Neue" panose="02000503000000020004" pitchFamily="2" charset="0"/>
                <a:cs typeface="Rubik" panose="020B0604020202020204" charset="-79"/>
              </a:rPr>
              <a:t>respected</a:t>
            </a:r>
            <a:r>
              <a:rPr lang="en-GB" sz="2400" i="1" dirty="0">
                <a:solidFill>
                  <a:srgbClr val="575756"/>
                </a:solidFill>
                <a:latin typeface="Rubik" panose="020B0604020202020204" charset="-79"/>
                <a:ea typeface="Helvetica Neue" panose="02000503000000020004" pitchFamily="2" charset="0"/>
                <a:cs typeface="Rubik" panose="020B0604020202020204" charset="-79"/>
              </a:rPr>
              <a:t>,</a:t>
            </a:r>
          </a:p>
          <a:p>
            <a:r>
              <a:rPr lang="en-GB" sz="2400" i="1" dirty="0">
                <a:solidFill>
                  <a:srgbClr val="575756"/>
                </a:solidFill>
                <a:latin typeface="Rubik" panose="020B0604020202020204" charset="-79"/>
                <a:ea typeface="Helvetica Neue" panose="02000503000000020004" pitchFamily="2" charset="0"/>
                <a:cs typeface="Rubik" panose="020B0604020202020204" charset="-79"/>
              </a:rPr>
              <a:t>and </a:t>
            </a:r>
            <a:r>
              <a:rPr lang="en-GB" sz="2400" b="1" i="1" dirty="0">
                <a:solidFill>
                  <a:srgbClr val="575756"/>
                </a:solidFill>
                <a:latin typeface="Rubik" panose="020B0604020202020204" charset="-79"/>
                <a:ea typeface="Helvetica Neue" panose="02000503000000020004" pitchFamily="2" charset="0"/>
                <a:cs typeface="Rubik" panose="020B0604020202020204" charset="-79"/>
              </a:rPr>
              <a:t>listened to </a:t>
            </a:r>
          </a:p>
        </p:txBody>
      </p:sp>
      <p:sp>
        <p:nvSpPr>
          <p:cNvPr id="2" name="TextBox 1">
            <a:extLst>
              <a:ext uri="{FF2B5EF4-FFF2-40B4-BE49-F238E27FC236}">
                <a16:creationId xmlns:a16="http://schemas.microsoft.com/office/drawing/2014/main" id="{008C489E-2BB7-E1C9-D881-968AAF3B42EE}"/>
              </a:ext>
            </a:extLst>
          </p:cNvPr>
          <p:cNvSpPr txBox="1"/>
          <p:nvPr/>
        </p:nvSpPr>
        <p:spPr>
          <a:xfrm>
            <a:off x="614929" y="1528341"/>
            <a:ext cx="5070871" cy="3693319"/>
          </a:xfrm>
          <a:prstGeom prst="rect">
            <a:avLst/>
          </a:prstGeom>
          <a:noFill/>
        </p:spPr>
        <p:txBody>
          <a:bodyPr wrap="square" rtlCol="0">
            <a:spAutoFit/>
          </a:bodyPr>
          <a:lstStyle/>
          <a:p>
            <a:pPr>
              <a:buClr>
                <a:srgbClr val="083F56"/>
              </a:buClr>
            </a:pPr>
            <a:r>
              <a:rPr kumimoji="0" lang="en-US" sz="1600" b="0" i="0" u="none" strike="noStrike" kern="1200" cap="none" spc="0" normalizeH="0" baseline="0" noProof="0" dirty="0">
                <a:ln>
                  <a:noFill/>
                </a:ln>
                <a:solidFill>
                  <a:srgbClr val="083F56"/>
                </a:solidFill>
                <a:effectLst/>
                <a:uLnTx/>
                <a:uFillTx/>
                <a:latin typeface="Rubik" panose="020B0604020202020204" charset="-79"/>
                <a:ea typeface="+mn-ea"/>
                <a:cs typeface="Rubik" panose="020B0604020202020204" charset="-79"/>
                <a:sym typeface="Wingdings" panose="05000000000000000000" pitchFamily="2" charset="2"/>
              </a:rPr>
              <a:t>The vast majority of </a:t>
            </a:r>
            <a:r>
              <a:rPr lang="en-US" sz="1600" dirty="0">
                <a:solidFill>
                  <a:srgbClr val="083F56"/>
                </a:solidFill>
                <a:latin typeface="Rubik" panose="020B0604020202020204" charset="-79"/>
                <a:cs typeface="Rubik" panose="020B0604020202020204" charset="-79"/>
              </a:rPr>
              <a:t>Brazilian patient groups believe that they are respected, and listened to, by other healthcare stakeholders within their country (at least some of the time).</a:t>
            </a:r>
          </a:p>
          <a:p>
            <a:pPr>
              <a:buClr>
                <a:srgbClr val="083F56"/>
              </a:buClr>
            </a:pPr>
            <a:endParaRPr lang="en-US" sz="1600" dirty="0">
              <a:solidFill>
                <a:srgbClr val="083F56"/>
              </a:solidFill>
              <a:latin typeface="Rubik" panose="020B0604020202020204" charset="-79"/>
              <a:cs typeface="Rubik" panose="020B0604020202020204" charset="-79"/>
            </a:endParaRPr>
          </a:p>
          <a:p>
            <a:pPr>
              <a:buClr>
                <a:srgbClr val="083F56"/>
              </a:buClr>
            </a:pPr>
            <a:r>
              <a:rPr lang="en-US" sz="1600" dirty="0">
                <a:solidFill>
                  <a:srgbClr val="083F56"/>
                </a:solidFill>
                <a:latin typeface="Rubik" panose="020B0604020202020204" charset="-79"/>
                <a:cs typeface="Rubik" panose="020B0604020202020204" charset="-79"/>
              </a:rPr>
              <a:t>Brazilian patient groups </a:t>
            </a:r>
            <a:r>
              <a:rPr lang="en-US" sz="1600" b="1" dirty="0">
                <a:latin typeface="Rubik" panose="020B0604020202020204" charset="-79"/>
                <a:cs typeface="Rubik" panose="020B0604020202020204" charset="-79"/>
              </a:rPr>
              <a:t>rank 1st</a:t>
            </a:r>
            <a:r>
              <a:rPr lang="en-US" sz="1600" dirty="0">
                <a:solidFill>
                  <a:srgbClr val="083F56"/>
                </a:solidFill>
                <a:latin typeface="Rubik" panose="020B0604020202020204" charset="-79"/>
                <a:cs typeface="Rubik" panose="020B0604020202020204" charset="-79"/>
              </a:rPr>
              <a:t> (out of patient groups from 19 countries) for being considered by the following healthcare stakeholders in their country as </a:t>
            </a:r>
            <a:r>
              <a:rPr lang="en-US" sz="1600" b="1" dirty="0">
                <a:latin typeface="Rubik" panose="020B0604020202020204" charset="-79"/>
                <a:cs typeface="Rubik" panose="020B0604020202020204" charset="-79"/>
              </a:rPr>
              <a:t>essential to the national healthcare system</a:t>
            </a:r>
            <a:r>
              <a:rPr lang="en-US" sz="1600" dirty="0">
                <a:solidFill>
                  <a:srgbClr val="083F56"/>
                </a:solidFill>
                <a:latin typeface="Rubik" panose="020B0604020202020204" charset="-79"/>
                <a:cs typeface="Rubik" panose="020B0604020202020204" charset="-79"/>
              </a:rPr>
              <a:t>:</a:t>
            </a:r>
          </a:p>
          <a:p>
            <a:pPr>
              <a:buClr>
                <a:srgbClr val="083F56"/>
              </a:buClr>
            </a:pPr>
            <a:endParaRPr lang="en-US" sz="1000" dirty="0">
              <a:solidFill>
                <a:srgbClr val="083F56"/>
              </a:solidFill>
              <a:latin typeface="Rubik" panose="020B0604020202020204" charset="-79"/>
              <a:cs typeface="Rubik" panose="020B0604020202020204" charset="-79"/>
            </a:endParaRPr>
          </a:p>
          <a:p>
            <a:pPr marL="500400" indent="-180975">
              <a:buClr>
                <a:srgbClr val="083F56"/>
              </a:buClr>
              <a:buFont typeface="Arial" panose="020B0604020202020204" pitchFamily="34" charset="0"/>
              <a:buChar char="•"/>
            </a:pPr>
            <a:r>
              <a:rPr kumimoji="0" lang="en-US" sz="1600" b="0" i="0" u="none" strike="noStrike" kern="1200" cap="none" spc="0" normalizeH="0" baseline="0" noProof="0" dirty="0">
                <a:ln>
                  <a:noFill/>
                </a:ln>
                <a:solidFill>
                  <a:srgbClr val="083F56"/>
                </a:solidFill>
                <a:effectLst/>
                <a:uLnTx/>
                <a:uFillTx/>
                <a:latin typeface="Rubik" panose="020B0604020202020204" charset="-79"/>
                <a:ea typeface="+mn-ea"/>
                <a:cs typeface="Rubik" panose="020B0604020202020204" charset="-79"/>
                <a:sym typeface="Wingdings" panose="05000000000000000000" pitchFamily="2" charset="2"/>
              </a:rPr>
              <a:t>Health </a:t>
            </a:r>
            <a:r>
              <a:rPr lang="en-US" sz="1600" dirty="0">
                <a:solidFill>
                  <a:srgbClr val="083F56"/>
                </a:solidFill>
                <a:latin typeface="Rubik" panose="020B0604020202020204" charset="-79"/>
                <a:cs typeface="Rubik" panose="020B0604020202020204" charset="-79"/>
                <a:sym typeface="Wingdings" panose="05000000000000000000" pitchFamily="2" charset="2"/>
              </a:rPr>
              <a:t>T</a:t>
            </a:r>
            <a:r>
              <a:rPr kumimoji="0" lang="en-US" sz="1600" b="0" i="0" u="none" strike="noStrike" kern="1200" cap="none" spc="0" normalizeH="0" baseline="0" noProof="0" dirty="0" err="1">
                <a:ln>
                  <a:noFill/>
                </a:ln>
                <a:solidFill>
                  <a:srgbClr val="083F56"/>
                </a:solidFill>
                <a:effectLst/>
                <a:uLnTx/>
                <a:uFillTx/>
                <a:latin typeface="Rubik" panose="020B0604020202020204" charset="-79"/>
                <a:ea typeface="+mn-ea"/>
                <a:cs typeface="Rubik" panose="020B0604020202020204" charset="-79"/>
                <a:sym typeface="Wingdings" panose="05000000000000000000" pitchFamily="2" charset="2"/>
              </a:rPr>
              <a:t>echnology</a:t>
            </a:r>
            <a:r>
              <a:rPr kumimoji="0" lang="en-US" sz="1600" b="0" i="0" u="none" strike="noStrike" kern="1200" cap="none" spc="0" normalizeH="0" baseline="0" noProof="0" dirty="0">
                <a:ln>
                  <a:noFill/>
                </a:ln>
                <a:solidFill>
                  <a:srgbClr val="083F56"/>
                </a:solidFill>
                <a:effectLst/>
                <a:uLnTx/>
                <a:uFillTx/>
                <a:latin typeface="Rubik" panose="020B0604020202020204" charset="-79"/>
                <a:ea typeface="+mn-ea"/>
                <a:cs typeface="Rubik" panose="020B0604020202020204" charset="-79"/>
                <a:sym typeface="Wingdings" panose="05000000000000000000" pitchFamily="2" charset="2"/>
              </a:rPr>
              <a:t> Assessment (HTA) authorities</a:t>
            </a:r>
            <a:r>
              <a:rPr lang="en-US" sz="1600" dirty="0">
                <a:solidFill>
                  <a:srgbClr val="083F56"/>
                </a:solidFill>
                <a:latin typeface="Rubik" panose="020B0604020202020204" charset="-79"/>
                <a:cs typeface="Rubik" panose="020B0604020202020204" charset="-79"/>
              </a:rPr>
              <a:t>.</a:t>
            </a:r>
          </a:p>
          <a:p>
            <a:pPr marL="500400" indent="-180975">
              <a:buClr>
                <a:srgbClr val="083F56"/>
              </a:buClr>
              <a:buFont typeface="Arial" panose="020B0604020202020204" pitchFamily="34" charset="0"/>
              <a:buChar char="•"/>
            </a:pPr>
            <a:r>
              <a:rPr kumimoji="0" lang="en-US" sz="1600" b="0" i="0" u="none" strike="noStrike" kern="1200" cap="none" spc="0" normalizeH="0" baseline="0" noProof="0" dirty="0">
                <a:ln>
                  <a:noFill/>
                </a:ln>
                <a:solidFill>
                  <a:srgbClr val="083F56"/>
                </a:solidFill>
                <a:effectLst/>
                <a:uLnTx/>
                <a:uFillTx/>
                <a:latin typeface="Rubik" panose="020B0604020202020204" charset="-79"/>
                <a:ea typeface="+mn-ea"/>
                <a:cs typeface="Rubik" panose="020B0604020202020204" charset="-79"/>
                <a:sym typeface="Wingdings" panose="05000000000000000000" pitchFamily="2" charset="2"/>
              </a:rPr>
              <a:t>Local-government healthcare committees</a:t>
            </a:r>
            <a:r>
              <a:rPr lang="en-US" sz="1600" dirty="0">
                <a:solidFill>
                  <a:srgbClr val="083F56"/>
                </a:solidFill>
                <a:latin typeface="Rubik" panose="020B0604020202020204" charset="-79"/>
                <a:cs typeface="Rubik" panose="020B0604020202020204" charset="-79"/>
              </a:rPr>
              <a:t>.</a:t>
            </a:r>
          </a:p>
          <a:p>
            <a:pPr marL="500400" indent="-180975">
              <a:buClr>
                <a:srgbClr val="083F56"/>
              </a:buClr>
              <a:buFont typeface="Arial" panose="020B0604020202020204" pitchFamily="34" charset="0"/>
              <a:buChar char="•"/>
            </a:pPr>
            <a:r>
              <a:rPr lang="en-US" sz="1600" dirty="0">
                <a:solidFill>
                  <a:srgbClr val="083F56"/>
                </a:solidFill>
                <a:latin typeface="Rubik" panose="020B0604020202020204" charset="-79"/>
                <a:cs typeface="Rubik" panose="020B0604020202020204" charset="-79"/>
              </a:rPr>
              <a:t>T</a:t>
            </a:r>
            <a:r>
              <a:rPr kumimoji="0" lang="en-US" sz="1600" b="0" i="0" u="none" strike="noStrike" kern="1200" cap="none" spc="0" normalizeH="0" baseline="0" noProof="0" dirty="0">
                <a:ln>
                  <a:noFill/>
                </a:ln>
                <a:solidFill>
                  <a:srgbClr val="083F56"/>
                </a:solidFill>
                <a:effectLst/>
                <a:uLnTx/>
                <a:uFillTx/>
                <a:latin typeface="Rubik" panose="020B0604020202020204" charset="-79"/>
                <a:ea typeface="+mn-ea"/>
                <a:cs typeface="Rubik" panose="020B0604020202020204" charset="-79"/>
                <a:sym typeface="Wingdings" panose="05000000000000000000" pitchFamily="2" charset="2"/>
              </a:rPr>
              <a:t>he media</a:t>
            </a:r>
            <a:r>
              <a:rPr lang="en-US" sz="1600" dirty="0">
                <a:solidFill>
                  <a:srgbClr val="083F56"/>
                </a:solidFill>
                <a:latin typeface="Rubik" panose="020B0604020202020204" charset="-79"/>
                <a:cs typeface="Rubik" panose="020B0604020202020204" charset="-79"/>
              </a:rPr>
              <a:t>.</a:t>
            </a:r>
          </a:p>
          <a:p>
            <a:pPr marL="500400" indent="-180975">
              <a:buClr>
                <a:srgbClr val="083F56"/>
              </a:buClr>
              <a:buFont typeface="Arial" panose="020B0604020202020204" pitchFamily="34" charset="0"/>
              <a:buChar char="•"/>
            </a:pPr>
            <a:r>
              <a:rPr kumimoji="0" lang="en-US" sz="1600" b="0" i="0" u="none" strike="noStrike" kern="1200" cap="none" spc="0" normalizeH="0" baseline="0" noProof="0" dirty="0">
                <a:ln>
                  <a:noFill/>
                </a:ln>
                <a:solidFill>
                  <a:srgbClr val="083F56"/>
                </a:solidFill>
                <a:effectLst/>
                <a:uLnTx/>
                <a:uFillTx/>
                <a:latin typeface="Rubik" panose="020B0604020202020204" charset="-79"/>
                <a:ea typeface="+mn-ea"/>
                <a:cs typeface="Rubik" panose="020B0604020202020204" charset="-79"/>
                <a:sym typeface="Wingdings" panose="05000000000000000000" pitchFamily="2" charset="2"/>
              </a:rPr>
              <a:t>Pharmacists.</a:t>
            </a:r>
            <a:endParaRPr lang="en-US" sz="1600" dirty="0">
              <a:solidFill>
                <a:srgbClr val="083F56"/>
              </a:solidFill>
              <a:latin typeface="Rubik" panose="020B0604020202020204" charset="-79"/>
              <a:cs typeface="Rubik" panose="020B0604020202020204" charset="-79"/>
            </a:endParaRPr>
          </a:p>
        </p:txBody>
      </p:sp>
      <p:pic>
        <p:nvPicPr>
          <p:cNvPr id="4" name="Picture 3">
            <a:extLst>
              <a:ext uri="{FF2B5EF4-FFF2-40B4-BE49-F238E27FC236}">
                <a16:creationId xmlns:a16="http://schemas.microsoft.com/office/drawing/2014/main" id="{AD15B0B9-6C8B-8EF1-A58C-409508DC79B1}"/>
              </a:ext>
            </a:extLst>
          </p:cNvPr>
          <p:cNvPicPr>
            <a:picLocks noChangeAspect="1"/>
          </p:cNvPicPr>
          <p:nvPr/>
        </p:nvPicPr>
        <p:blipFill>
          <a:blip r:embed="rId6"/>
          <a:srcRect r="50253"/>
          <a:stretch/>
        </p:blipFill>
        <p:spPr>
          <a:xfrm>
            <a:off x="6200584" y="1402193"/>
            <a:ext cx="5560106" cy="2430686"/>
          </a:xfrm>
          <a:prstGeom prst="rect">
            <a:avLst/>
          </a:prstGeom>
        </p:spPr>
      </p:pic>
      <p:pic>
        <p:nvPicPr>
          <p:cNvPr id="6" name="Picture 5">
            <a:extLst>
              <a:ext uri="{FF2B5EF4-FFF2-40B4-BE49-F238E27FC236}">
                <a16:creationId xmlns:a16="http://schemas.microsoft.com/office/drawing/2014/main" id="{A92267EE-7578-EC01-3A54-BD668CEC2774}"/>
              </a:ext>
            </a:extLst>
          </p:cNvPr>
          <p:cNvPicPr>
            <a:picLocks noChangeAspect="1"/>
          </p:cNvPicPr>
          <p:nvPr/>
        </p:nvPicPr>
        <p:blipFill>
          <a:blip r:embed="rId6"/>
          <a:srcRect l="49987"/>
          <a:stretch/>
        </p:blipFill>
        <p:spPr>
          <a:xfrm>
            <a:off x="6382370" y="3192635"/>
            <a:ext cx="5589835" cy="2430686"/>
          </a:xfrm>
          <a:prstGeom prst="rect">
            <a:avLst/>
          </a:prstGeom>
        </p:spPr>
      </p:pic>
      <p:sp>
        <p:nvSpPr>
          <p:cNvPr id="7" name="TextBox 6">
            <a:extLst>
              <a:ext uri="{FF2B5EF4-FFF2-40B4-BE49-F238E27FC236}">
                <a16:creationId xmlns:a16="http://schemas.microsoft.com/office/drawing/2014/main" id="{5D62C1E3-E868-9400-DDD1-DD6939C67E00}"/>
              </a:ext>
            </a:extLst>
          </p:cNvPr>
          <p:cNvSpPr txBox="1"/>
          <p:nvPr/>
        </p:nvSpPr>
        <p:spPr>
          <a:xfrm>
            <a:off x="6406435" y="1270526"/>
            <a:ext cx="2945913" cy="2616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975"/>
              </a:spcAft>
              <a:buClr>
                <a:srgbClr val="083F56"/>
              </a:buClr>
              <a:buSzTx/>
              <a:tabLst/>
              <a:defRPr/>
            </a:pPr>
            <a:r>
              <a:rPr lang="en-US" sz="1100" i="1" dirty="0">
                <a:solidFill>
                  <a:srgbClr val="083F56"/>
                </a:solidFill>
                <a:latin typeface="Rubik" panose="020B0604020202020204" charset="-79"/>
                <a:cs typeface="Rubik" panose="020B0604020202020204" charset="-79"/>
              </a:rPr>
              <a:t>Percentage saying “Yes” or “Sometimes”</a:t>
            </a:r>
            <a:endParaRPr kumimoji="0" lang="en-GB" sz="1100" b="0" i="1" u="none" strike="noStrike" kern="1200" cap="none" spc="0" normalizeH="0" baseline="0" noProof="0" dirty="0">
              <a:ln>
                <a:noFill/>
              </a:ln>
              <a:solidFill>
                <a:srgbClr val="083F56"/>
              </a:solidFill>
              <a:effectLst/>
              <a:uLnTx/>
              <a:uFillTx/>
              <a:latin typeface="Rubik" panose="020B0604020202020204" charset="-79"/>
              <a:ea typeface="+mn-ea"/>
              <a:cs typeface="Rubik" panose="020B0604020202020204" charset="-79"/>
            </a:endParaRPr>
          </a:p>
        </p:txBody>
      </p:sp>
    </p:spTree>
    <p:extLst>
      <p:ext uri="{BB962C8B-B14F-4D97-AF65-F5344CB8AC3E}">
        <p14:creationId xmlns:p14="http://schemas.microsoft.com/office/powerpoint/2010/main" val="3244897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5EA90-7793-2A59-61B4-274BA4F4CDF9}"/>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D9F3F9D-EF91-AD4E-78A6-9CA97D76718F}"/>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20" name="Slide Number Placeholder 1">
            <a:extLst>
              <a:ext uri="{FF2B5EF4-FFF2-40B4-BE49-F238E27FC236}">
                <a16:creationId xmlns:a16="http://schemas.microsoft.com/office/drawing/2014/main" id="{1B4074AB-73DE-6652-25FD-4E459E6B1D8F}"/>
              </a:ext>
            </a:extLst>
          </p:cNvPr>
          <p:cNvSpPr txBox="1">
            <a:spLocks/>
          </p:cNvSpPr>
          <p:nvPr/>
        </p:nvSpPr>
        <p:spPr>
          <a:xfrm>
            <a:off x="11263395" y="0"/>
            <a:ext cx="487836" cy="476672"/>
          </a:xfrm>
          <a:prstGeom prst="rect">
            <a:avLst/>
          </a:prstGeom>
          <a:solidFill>
            <a:schemeClr val="tx1">
              <a:alpha val="30000"/>
            </a:schemeClr>
          </a:solidFill>
        </p:spPr>
        <p:txBody>
          <a:bodyPr vert="horz" lIns="91440" tIns="45720" rIns="91440" bIns="45720" rtlCol="0" anchor="ctr" anchorCtr="0"/>
          <a:lstStyle>
            <a:defPPr>
              <a:defRPr lang="en-US"/>
            </a:defPPr>
            <a:lvl1pPr marL="0" algn="r" defTabSz="914400" rtl="0" eaLnBrk="1" latinLnBrk="0" hangingPunct="1">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i="0" dirty="0">
                <a:latin typeface="Futura PT Bold" panose="020B0502020204020303" pitchFamily="34" charset="77"/>
              </a:rPr>
              <a:t>30</a:t>
            </a:r>
          </a:p>
        </p:txBody>
      </p:sp>
      <p:pic>
        <p:nvPicPr>
          <p:cNvPr id="9" name="Imagen 3">
            <a:extLst>
              <a:ext uri="{FF2B5EF4-FFF2-40B4-BE49-F238E27FC236}">
                <a16:creationId xmlns:a16="http://schemas.microsoft.com/office/drawing/2014/main" id="{DC582090-CF2E-C4E9-7482-F20F0DE967C0}"/>
              </a:ext>
            </a:extLst>
          </p:cNvPr>
          <p:cNvPicPr>
            <a:picLocks noChangeAspect="1"/>
          </p:cNvPicPr>
          <p:nvPr/>
        </p:nvPicPr>
        <p:blipFill>
          <a:blip r:embed="rId3"/>
          <a:stretch>
            <a:fillRect/>
          </a:stretch>
        </p:blipFill>
        <p:spPr>
          <a:xfrm>
            <a:off x="104571" y="200596"/>
            <a:ext cx="5886846" cy="998555"/>
          </a:xfrm>
          <a:prstGeom prst="rect">
            <a:avLst/>
          </a:prstGeom>
        </p:spPr>
      </p:pic>
      <p:pic>
        <p:nvPicPr>
          <p:cNvPr id="11" name="Imagen 4">
            <a:extLst>
              <a:ext uri="{FF2B5EF4-FFF2-40B4-BE49-F238E27FC236}">
                <a16:creationId xmlns:a16="http://schemas.microsoft.com/office/drawing/2014/main" id="{70A36309-775E-227B-0DD8-2D8946E32B07}"/>
              </a:ext>
            </a:extLst>
          </p:cNvPr>
          <p:cNvPicPr>
            <a:picLocks noChangeAspect="1"/>
          </p:cNvPicPr>
          <p:nvPr/>
        </p:nvPicPr>
        <p:blipFill>
          <a:blip r:embed="rId4"/>
          <a:stretch>
            <a:fillRect/>
          </a:stretch>
        </p:blipFill>
        <p:spPr>
          <a:xfrm>
            <a:off x="549055" y="141890"/>
            <a:ext cx="5202621" cy="918193"/>
          </a:xfrm>
          <a:prstGeom prst="rect">
            <a:avLst/>
          </a:prstGeom>
        </p:spPr>
      </p:pic>
      <p:pic>
        <p:nvPicPr>
          <p:cNvPr id="12" name="Imagen 5">
            <a:extLst>
              <a:ext uri="{FF2B5EF4-FFF2-40B4-BE49-F238E27FC236}">
                <a16:creationId xmlns:a16="http://schemas.microsoft.com/office/drawing/2014/main" id="{E2074878-D6BC-AB4A-0550-BFA039560B8E}"/>
              </a:ext>
            </a:extLst>
          </p:cNvPr>
          <p:cNvPicPr>
            <a:picLocks noChangeAspect="1"/>
          </p:cNvPicPr>
          <p:nvPr/>
        </p:nvPicPr>
        <p:blipFill>
          <a:blip r:embed="rId5"/>
          <a:stretch>
            <a:fillRect/>
          </a:stretch>
        </p:blipFill>
        <p:spPr>
          <a:xfrm>
            <a:off x="848997" y="457591"/>
            <a:ext cx="325056" cy="325056"/>
          </a:xfrm>
          <a:prstGeom prst="rect">
            <a:avLst/>
          </a:prstGeom>
        </p:spPr>
      </p:pic>
      <p:cxnSp>
        <p:nvCxnSpPr>
          <p:cNvPr id="3" name="Straight Connector 2">
            <a:extLst>
              <a:ext uri="{FF2B5EF4-FFF2-40B4-BE49-F238E27FC236}">
                <a16:creationId xmlns:a16="http://schemas.microsoft.com/office/drawing/2014/main" id="{8D45122D-984A-BDE7-CA7E-A2AE895955A6}"/>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19" name="Google Shape;90;p2">
            <a:extLst>
              <a:ext uri="{FF2B5EF4-FFF2-40B4-BE49-F238E27FC236}">
                <a16:creationId xmlns:a16="http://schemas.microsoft.com/office/drawing/2014/main" id="{7A487B83-7D1F-3B83-D348-122F01F67968}"/>
              </a:ext>
            </a:extLst>
          </p:cNvPr>
          <p:cNvSpPr txBox="1"/>
          <p:nvPr/>
        </p:nvSpPr>
        <p:spPr>
          <a:xfrm>
            <a:off x="1401313" y="194160"/>
            <a:ext cx="4885894" cy="813651"/>
          </a:xfrm>
          <a:prstGeom prst="rect">
            <a:avLst/>
          </a:prstGeom>
          <a:noFill/>
          <a:ln>
            <a:noFill/>
          </a:ln>
        </p:spPr>
        <p:txBody>
          <a:bodyPr spcFirstLastPara="1" wrap="square" lIns="74283" tIns="37131" rIns="74283" bIns="37131" anchor="t" anchorCtr="0">
            <a:spAutoFit/>
          </a:bodyPr>
          <a:lstStyle/>
          <a:p>
            <a:r>
              <a:rPr lang="en-GB" sz="2400" i="1" dirty="0">
                <a:solidFill>
                  <a:srgbClr val="575756"/>
                </a:solidFill>
                <a:latin typeface="Rubik" panose="020B0604020202020204" charset="-79"/>
                <a:ea typeface="Helvetica Neue" panose="02000503000000020004" pitchFamily="2" charset="0"/>
                <a:cs typeface="Rubik" panose="020B0604020202020204" charset="-79"/>
              </a:rPr>
              <a:t>Working with other</a:t>
            </a:r>
          </a:p>
          <a:p>
            <a:r>
              <a:rPr lang="en-GB" sz="2400" b="1" i="1" dirty="0">
                <a:solidFill>
                  <a:srgbClr val="575756"/>
                </a:solidFill>
                <a:latin typeface="Rubik" panose="020B0604020202020204" charset="-79"/>
                <a:ea typeface="Helvetica Neue" panose="02000503000000020004" pitchFamily="2" charset="0"/>
                <a:cs typeface="Rubik" panose="020B0604020202020204" charset="-79"/>
              </a:rPr>
              <a:t>healthcare stakeholders</a:t>
            </a:r>
          </a:p>
        </p:txBody>
      </p:sp>
      <p:sp>
        <p:nvSpPr>
          <p:cNvPr id="2" name="TextBox 1">
            <a:extLst>
              <a:ext uri="{FF2B5EF4-FFF2-40B4-BE49-F238E27FC236}">
                <a16:creationId xmlns:a16="http://schemas.microsoft.com/office/drawing/2014/main" id="{FFF72A40-2ECE-2889-A07B-24E792A76B16}"/>
              </a:ext>
            </a:extLst>
          </p:cNvPr>
          <p:cNvSpPr txBox="1"/>
          <p:nvPr/>
        </p:nvSpPr>
        <p:spPr>
          <a:xfrm>
            <a:off x="614929" y="1528341"/>
            <a:ext cx="5070871" cy="4431983"/>
          </a:xfrm>
          <a:prstGeom prst="rect">
            <a:avLst/>
          </a:prstGeom>
          <a:noFill/>
        </p:spPr>
        <p:txBody>
          <a:bodyPr wrap="square" rtlCol="0">
            <a:spAutoFit/>
          </a:bodyPr>
          <a:lstStyle/>
          <a:p>
            <a:pPr>
              <a:buClr>
                <a:srgbClr val="083F56"/>
              </a:buClr>
            </a:pPr>
            <a:r>
              <a:rPr kumimoji="0" lang="en-US" sz="1600" b="0" i="0" u="none" strike="noStrike" kern="1200" cap="none" spc="0" normalizeH="0" baseline="0" noProof="0" dirty="0">
                <a:ln>
                  <a:noFill/>
                </a:ln>
                <a:solidFill>
                  <a:srgbClr val="083F56"/>
                </a:solidFill>
                <a:effectLst/>
                <a:uLnTx/>
                <a:uFillTx/>
                <a:latin typeface="Rubik" panose="020B0604020202020204" charset="-79"/>
                <a:ea typeface="+mn-ea"/>
                <a:cs typeface="Rubik" panose="020B0604020202020204" charset="-79"/>
                <a:sym typeface="Wingdings" panose="05000000000000000000" pitchFamily="2" charset="2"/>
              </a:rPr>
              <a:t>The vast majority of </a:t>
            </a:r>
            <a:r>
              <a:rPr lang="en-US" sz="1600" dirty="0">
                <a:solidFill>
                  <a:srgbClr val="083F56"/>
                </a:solidFill>
                <a:latin typeface="Rubik" panose="020B0604020202020204" charset="-79"/>
                <a:cs typeface="Rubik" panose="020B0604020202020204" charset="-79"/>
              </a:rPr>
              <a:t>Brazilian patient groups believe that they are </a:t>
            </a:r>
            <a:r>
              <a:rPr lang="en-US" sz="1600" b="1" dirty="0">
                <a:latin typeface="Rubik" panose="020B0604020202020204" charset="-79"/>
                <a:cs typeface="Rubik" panose="020B0604020202020204" charset="-79"/>
              </a:rPr>
              <a:t>supported by other healthcare stakeholders</a:t>
            </a:r>
            <a:r>
              <a:rPr lang="en-US" sz="1600" dirty="0">
                <a:solidFill>
                  <a:srgbClr val="083F56"/>
                </a:solidFill>
                <a:latin typeface="Rubik" panose="020B0604020202020204" charset="-79"/>
                <a:cs typeface="Rubik" panose="020B0604020202020204" charset="-79"/>
              </a:rPr>
              <a:t> in their country. </a:t>
            </a:r>
          </a:p>
          <a:p>
            <a:pPr>
              <a:buClr>
                <a:srgbClr val="083F56"/>
              </a:buClr>
            </a:pPr>
            <a:endParaRPr lang="en-US" sz="1600" dirty="0">
              <a:solidFill>
                <a:srgbClr val="083F56"/>
              </a:solidFill>
              <a:latin typeface="Rubik" panose="020B0604020202020204" charset="-79"/>
              <a:cs typeface="Rubik" panose="020B0604020202020204" charset="-79"/>
            </a:endParaRPr>
          </a:p>
          <a:p>
            <a:pPr>
              <a:buClr>
                <a:srgbClr val="083F56"/>
              </a:buClr>
            </a:pPr>
            <a:r>
              <a:rPr lang="en-US" sz="1600" dirty="0">
                <a:solidFill>
                  <a:srgbClr val="083F56"/>
                </a:solidFill>
                <a:latin typeface="Rubik" panose="020B0604020202020204" charset="-79"/>
                <a:cs typeface="Rubik" panose="020B0604020202020204" charset="-79"/>
              </a:rPr>
              <a:t>Two exceptions are:</a:t>
            </a:r>
          </a:p>
          <a:p>
            <a:pPr>
              <a:buClr>
                <a:srgbClr val="083F56"/>
              </a:buClr>
            </a:pPr>
            <a:endParaRPr lang="en-US" sz="800" dirty="0">
              <a:solidFill>
                <a:srgbClr val="083F56"/>
              </a:solidFill>
              <a:latin typeface="Rubik" panose="020B0604020202020204" charset="-79"/>
              <a:cs typeface="Rubik" panose="020B0604020202020204" charset="-79"/>
            </a:endParaRPr>
          </a:p>
          <a:p>
            <a:pPr marL="500400" indent="-285750">
              <a:buClr>
                <a:srgbClr val="083F56"/>
              </a:buClr>
              <a:buFont typeface="Wingdings" panose="05000000000000000000" pitchFamily="2" charset="2"/>
              <a:buChar char=""/>
            </a:pPr>
            <a:r>
              <a:rPr lang="en-US" sz="1600" dirty="0">
                <a:solidFill>
                  <a:srgbClr val="083F56"/>
                </a:solidFill>
                <a:latin typeface="Rubik" panose="020B0604020202020204" charset="-79"/>
                <a:cs typeface="Rubik" panose="020B0604020202020204" charset="-79"/>
                <a:sym typeface="Wingdings" panose="05000000000000000000" pitchFamily="2" charset="2"/>
              </a:rPr>
              <a:t>m</a:t>
            </a:r>
            <a:r>
              <a:rPr lang="en-US" sz="1600" dirty="0">
                <a:solidFill>
                  <a:srgbClr val="083F56"/>
                </a:solidFill>
                <a:latin typeface="Rubik" panose="020B0604020202020204" charset="-79"/>
                <a:cs typeface="Rubik" panose="020B0604020202020204" charset="-79"/>
              </a:rPr>
              <a:t>edical-device companies, and</a:t>
            </a:r>
          </a:p>
          <a:p>
            <a:pPr marL="500400" indent="-285750">
              <a:buClr>
                <a:srgbClr val="083F56"/>
              </a:buClr>
              <a:buFont typeface="Wingdings" panose="05000000000000000000" pitchFamily="2" charset="2"/>
              <a:buChar char=""/>
            </a:pPr>
            <a:r>
              <a:rPr lang="en-US" sz="1600" dirty="0">
                <a:solidFill>
                  <a:srgbClr val="083F56"/>
                </a:solidFill>
                <a:latin typeface="Rubik" panose="020B0604020202020204" charset="-79"/>
                <a:cs typeface="Rubik" panose="020B0604020202020204" charset="-79"/>
                <a:sym typeface="Wingdings" panose="05000000000000000000" pitchFamily="2" charset="2"/>
              </a:rPr>
              <a:t>h</a:t>
            </a:r>
            <a:r>
              <a:rPr lang="en-US" sz="1600" dirty="0">
                <a:solidFill>
                  <a:srgbClr val="083F56"/>
                </a:solidFill>
                <a:latin typeface="Rubik" panose="020B0604020202020204" charset="-79"/>
                <a:cs typeface="Rubik" panose="020B0604020202020204" charset="-79"/>
              </a:rPr>
              <a:t>ealth insurers.</a:t>
            </a:r>
          </a:p>
          <a:p>
            <a:pPr>
              <a:buClr>
                <a:srgbClr val="083F56"/>
              </a:buClr>
            </a:pPr>
            <a:endParaRPr lang="en-US" sz="1600" b="1" dirty="0">
              <a:solidFill>
                <a:srgbClr val="083F56"/>
              </a:solidFill>
              <a:latin typeface="Rubik" panose="020B0604020202020204" charset="-79"/>
              <a:cs typeface="Rubik" panose="020B0604020202020204" charset="-79"/>
            </a:endParaRPr>
          </a:p>
          <a:p>
            <a:pPr>
              <a:buClr>
                <a:srgbClr val="083F56"/>
              </a:buClr>
            </a:pPr>
            <a:r>
              <a:rPr lang="en-US" sz="1600" dirty="0">
                <a:solidFill>
                  <a:srgbClr val="083F56"/>
                </a:solidFill>
                <a:latin typeface="Rubik" panose="020B0604020202020204" charset="-79"/>
                <a:cs typeface="Rubik" panose="020B0604020202020204" charset="-79"/>
              </a:rPr>
              <a:t>Even though </a:t>
            </a:r>
            <a:r>
              <a:rPr kumimoji="0" lang="en-US" sz="1600" b="0" i="0" u="none" strike="noStrike" kern="1200" cap="none" spc="0" normalizeH="0" baseline="0" noProof="0" dirty="0">
                <a:ln>
                  <a:noFill/>
                </a:ln>
                <a:solidFill>
                  <a:srgbClr val="083F56"/>
                </a:solidFill>
                <a:effectLst/>
                <a:uLnTx/>
                <a:uFillTx/>
                <a:latin typeface="Rubik" panose="020B0604020202020204" charset="-79"/>
                <a:ea typeface="+mn-ea"/>
                <a:cs typeface="Rubik" panose="020B0604020202020204" charset="-79"/>
                <a:sym typeface="Wingdings" panose="05000000000000000000" pitchFamily="2" charset="2"/>
              </a:rPr>
              <a:t>only 40% of Brazilian patient groups report getting support from the two types of </a:t>
            </a:r>
            <a:r>
              <a:rPr lang="en-US" sz="1600" dirty="0">
                <a:solidFill>
                  <a:srgbClr val="083F56"/>
                </a:solidFill>
                <a:latin typeface="Rubik" panose="020B0604020202020204" charset="-79"/>
                <a:cs typeface="Rubik" panose="020B0604020202020204" charset="-79"/>
              </a:rPr>
              <a:t>healthcare stakeholders noted below, Brazilian patient groups </a:t>
            </a:r>
            <a:r>
              <a:rPr lang="en-US" sz="1600" b="1" dirty="0">
                <a:latin typeface="Rubik" panose="020B0604020202020204" charset="-79"/>
                <a:cs typeface="Rubik" panose="020B0604020202020204" charset="-79"/>
              </a:rPr>
              <a:t>rank 1st</a:t>
            </a:r>
            <a:r>
              <a:rPr lang="en-US" sz="1600" dirty="0">
                <a:solidFill>
                  <a:srgbClr val="083F56"/>
                </a:solidFill>
                <a:latin typeface="Rubik" panose="020B0604020202020204" charset="-79"/>
                <a:cs typeface="Rubik" panose="020B0604020202020204" charset="-79"/>
              </a:rPr>
              <a:t> (out of patient groups from 19 countries) for </a:t>
            </a:r>
            <a:r>
              <a:rPr lang="en-US" sz="1600" b="1" dirty="0">
                <a:latin typeface="Rubik" panose="020B0604020202020204" charset="-79"/>
                <a:cs typeface="Rubik" panose="020B0604020202020204" charset="-79"/>
              </a:rPr>
              <a:t>receiving support</a:t>
            </a:r>
            <a:r>
              <a:rPr lang="en-US" sz="1600" dirty="0">
                <a:solidFill>
                  <a:srgbClr val="0070C0"/>
                </a:solidFill>
                <a:latin typeface="Rubik" panose="020B0604020202020204" charset="-79"/>
                <a:cs typeface="Rubik" panose="020B0604020202020204" charset="-79"/>
              </a:rPr>
              <a:t> </a:t>
            </a:r>
            <a:r>
              <a:rPr lang="en-US" sz="1600" dirty="0">
                <a:solidFill>
                  <a:srgbClr val="083F56"/>
                </a:solidFill>
                <a:latin typeface="Rubik" panose="020B0604020202020204" charset="-79"/>
                <a:cs typeface="Rubik" panose="020B0604020202020204" charset="-79"/>
              </a:rPr>
              <a:t>from them:</a:t>
            </a:r>
          </a:p>
          <a:p>
            <a:pPr>
              <a:buClr>
                <a:srgbClr val="083F56"/>
              </a:buClr>
            </a:pPr>
            <a:endParaRPr lang="en-US" sz="800" dirty="0">
              <a:solidFill>
                <a:srgbClr val="083F56"/>
              </a:solidFill>
              <a:latin typeface="Rubik" panose="020B0604020202020204" charset="-79"/>
              <a:cs typeface="Rubik" panose="020B0604020202020204" charset="-79"/>
            </a:endParaRPr>
          </a:p>
          <a:p>
            <a:pPr marL="501750" indent="-285750">
              <a:buClr>
                <a:srgbClr val="083F56"/>
              </a:buClr>
              <a:buFont typeface="Arial" panose="020B0604020202020204" pitchFamily="34" charset="0"/>
              <a:buChar char="•"/>
            </a:pPr>
            <a:r>
              <a:rPr kumimoji="0" lang="en-US" sz="1600" b="0" i="0" u="none" strike="noStrike" kern="1200" cap="none" spc="0" normalizeH="0" baseline="0" noProof="0" dirty="0">
                <a:ln>
                  <a:noFill/>
                </a:ln>
                <a:solidFill>
                  <a:srgbClr val="083F56"/>
                </a:solidFill>
                <a:effectLst/>
                <a:uLnTx/>
                <a:uFillTx/>
                <a:latin typeface="Rubik" panose="020B0604020202020204" charset="-79"/>
                <a:ea typeface="+mn-ea"/>
                <a:cs typeface="Rubik" panose="020B0604020202020204" charset="-79"/>
                <a:sym typeface="Wingdings" panose="05000000000000000000" pitchFamily="2" charset="2"/>
              </a:rPr>
              <a:t>Drug regulatory authorities</a:t>
            </a:r>
            <a:r>
              <a:rPr lang="en-US" sz="1600" dirty="0">
                <a:solidFill>
                  <a:srgbClr val="083F56"/>
                </a:solidFill>
                <a:latin typeface="Rubik" panose="020B0604020202020204" charset="-79"/>
                <a:cs typeface="Rubik" panose="020B0604020202020204" charset="-79"/>
              </a:rPr>
              <a:t>.</a:t>
            </a:r>
          </a:p>
          <a:p>
            <a:pPr marL="501750" indent="-285750">
              <a:buClr>
                <a:srgbClr val="083F56"/>
              </a:buClr>
              <a:buFont typeface="Arial" panose="020B0604020202020204" pitchFamily="34" charset="0"/>
              <a:buChar char="•"/>
            </a:pPr>
            <a:r>
              <a:rPr kumimoji="0" lang="en-US" sz="1600" b="0" i="0" u="none" strike="noStrike" kern="1200" cap="none" spc="0" normalizeH="0" baseline="0" noProof="0" dirty="0">
                <a:ln>
                  <a:noFill/>
                </a:ln>
                <a:solidFill>
                  <a:srgbClr val="083F56"/>
                </a:solidFill>
                <a:effectLst/>
                <a:uLnTx/>
                <a:uFillTx/>
                <a:latin typeface="Rubik" panose="020B0604020202020204" charset="-79"/>
                <a:ea typeface="+mn-ea"/>
                <a:cs typeface="Rubik" panose="020B0604020202020204" charset="-79"/>
                <a:sym typeface="Wingdings" panose="05000000000000000000" pitchFamily="2" charset="2"/>
              </a:rPr>
              <a:t>Health </a:t>
            </a:r>
            <a:r>
              <a:rPr lang="en-US" sz="1600" dirty="0">
                <a:solidFill>
                  <a:srgbClr val="083F56"/>
                </a:solidFill>
                <a:latin typeface="Rubik" panose="020B0604020202020204" charset="-79"/>
                <a:cs typeface="Rubik" panose="020B0604020202020204" charset="-79"/>
                <a:sym typeface="Wingdings" panose="05000000000000000000" pitchFamily="2" charset="2"/>
              </a:rPr>
              <a:t>T</a:t>
            </a:r>
            <a:r>
              <a:rPr kumimoji="0" lang="en-US" sz="1600" b="0" i="0" u="none" strike="noStrike" kern="1200" cap="none" spc="0" normalizeH="0" baseline="0" noProof="0" dirty="0" err="1">
                <a:ln>
                  <a:noFill/>
                </a:ln>
                <a:solidFill>
                  <a:srgbClr val="083F56"/>
                </a:solidFill>
                <a:effectLst/>
                <a:uLnTx/>
                <a:uFillTx/>
                <a:latin typeface="Rubik" panose="020B0604020202020204" charset="-79"/>
                <a:ea typeface="+mn-ea"/>
                <a:cs typeface="Rubik" panose="020B0604020202020204" charset="-79"/>
                <a:sym typeface="Wingdings" panose="05000000000000000000" pitchFamily="2" charset="2"/>
              </a:rPr>
              <a:t>echnology</a:t>
            </a:r>
            <a:r>
              <a:rPr kumimoji="0" lang="en-US" sz="1600" b="0" i="0" u="none" strike="noStrike" kern="1200" cap="none" spc="0" normalizeH="0" baseline="0" noProof="0" dirty="0">
                <a:ln>
                  <a:noFill/>
                </a:ln>
                <a:solidFill>
                  <a:srgbClr val="083F56"/>
                </a:solidFill>
                <a:effectLst/>
                <a:uLnTx/>
                <a:uFillTx/>
                <a:latin typeface="Rubik" panose="020B0604020202020204" charset="-79"/>
                <a:ea typeface="+mn-ea"/>
                <a:cs typeface="Rubik" panose="020B0604020202020204" charset="-79"/>
                <a:sym typeface="Wingdings" panose="05000000000000000000" pitchFamily="2" charset="2"/>
              </a:rPr>
              <a:t> Assessment (HTA) authorities</a:t>
            </a:r>
            <a:r>
              <a:rPr lang="en-US" sz="1600" dirty="0">
                <a:solidFill>
                  <a:srgbClr val="083F56"/>
                </a:solidFill>
                <a:latin typeface="Rubik" panose="020B0604020202020204" charset="-79"/>
                <a:cs typeface="Rubik" panose="020B0604020202020204" charset="-79"/>
              </a:rPr>
              <a:t>.</a:t>
            </a:r>
          </a:p>
        </p:txBody>
      </p:sp>
      <p:sp>
        <p:nvSpPr>
          <p:cNvPr id="7" name="TextBox 6">
            <a:extLst>
              <a:ext uri="{FF2B5EF4-FFF2-40B4-BE49-F238E27FC236}">
                <a16:creationId xmlns:a16="http://schemas.microsoft.com/office/drawing/2014/main" id="{2FC5389F-408B-78BD-C207-747CA2A5A642}"/>
              </a:ext>
            </a:extLst>
          </p:cNvPr>
          <p:cNvSpPr txBox="1"/>
          <p:nvPr/>
        </p:nvSpPr>
        <p:spPr>
          <a:xfrm>
            <a:off x="6478626" y="1318653"/>
            <a:ext cx="2945913" cy="2616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975"/>
              </a:spcAft>
              <a:buClr>
                <a:srgbClr val="083F56"/>
              </a:buClr>
              <a:buSzTx/>
              <a:tabLst/>
              <a:defRPr/>
            </a:pPr>
            <a:r>
              <a:rPr lang="en-US" sz="1100" i="1" dirty="0">
                <a:solidFill>
                  <a:srgbClr val="083F56"/>
                </a:solidFill>
                <a:latin typeface="Rubik" panose="020B0604020202020204" charset="-79"/>
                <a:cs typeface="Rubik" panose="020B0604020202020204" charset="-79"/>
              </a:rPr>
              <a:t>Percentage saying “Yes” or “Sometimes”</a:t>
            </a:r>
            <a:endParaRPr kumimoji="0" lang="en-GB" sz="1100" b="0" i="1" u="none" strike="noStrike" kern="1200" cap="none" spc="0" normalizeH="0" baseline="0" noProof="0" dirty="0">
              <a:ln>
                <a:noFill/>
              </a:ln>
              <a:solidFill>
                <a:srgbClr val="083F56"/>
              </a:solidFill>
              <a:effectLst/>
              <a:uLnTx/>
              <a:uFillTx/>
              <a:latin typeface="Rubik" panose="020B0604020202020204" charset="-79"/>
              <a:ea typeface="+mn-ea"/>
              <a:cs typeface="Rubik" panose="020B0604020202020204" charset="-79"/>
            </a:endParaRPr>
          </a:p>
        </p:txBody>
      </p:sp>
      <p:pic>
        <p:nvPicPr>
          <p:cNvPr id="8" name="Picture 7">
            <a:extLst>
              <a:ext uri="{FF2B5EF4-FFF2-40B4-BE49-F238E27FC236}">
                <a16:creationId xmlns:a16="http://schemas.microsoft.com/office/drawing/2014/main" id="{E93E8678-5468-E3D3-A113-F46295B114BE}"/>
              </a:ext>
            </a:extLst>
          </p:cNvPr>
          <p:cNvPicPr>
            <a:picLocks noChangeAspect="1"/>
          </p:cNvPicPr>
          <p:nvPr/>
        </p:nvPicPr>
        <p:blipFill>
          <a:blip r:embed="rId6"/>
          <a:srcRect r="50615" b="-3771"/>
          <a:stretch/>
        </p:blipFill>
        <p:spPr>
          <a:xfrm>
            <a:off x="6287207" y="1758007"/>
            <a:ext cx="5535904" cy="2476797"/>
          </a:xfrm>
          <a:prstGeom prst="rect">
            <a:avLst/>
          </a:prstGeom>
        </p:spPr>
      </p:pic>
      <p:pic>
        <p:nvPicPr>
          <p:cNvPr id="10" name="Picture 9">
            <a:extLst>
              <a:ext uri="{FF2B5EF4-FFF2-40B4-BE49-F238E27FC236}">
                <a16:creationId xmlns:a16="http://schemas.microsoft.com/office/drawing/2014/main" id="{12D3ACA4-EE66-25BC-BBFB-68CD24AF1B2D}"/>
              </a:ext>
            </a:extLst>
          </p:cNvPr>
          <p:cNvPicPr>
            <a:picLocks noChangeAspect="1"/>
          </p:cNvPicPr>
          <p:nvPr/>
        </p:nvPicPr>
        <p:blipFill>
          <a:blip r:embed="rId6"/>
          <a:srcRect l="49617" r="1"/>
          <a:stretch/>
        </p:blipFill>
        <p:spPr>
          <a:xfrm>
            <a:off x="6544265" y="3654643"/>
            <a:ext cx="5647735" cy="2386791"/>
          </a:xfrm>
          <a:prstGeom prst="rect">
            <a:avLst/>
          </a:prstGeom>
        </p:spPr>
      </p:pic>
      <p:sp>
        <p:nvSpPr>
          <p:cNvPr id="13" name="TextBox 12">
            <a:extLst>
              <a:ext uri="{FF2B5EF4-FFF2-40B4-BE49-F238E27FC236}">
                <a16:creationId xmlns:a16="http://schemas.microsoft.com/office/drawing/2014/main" id="{F3893336-B60B-4F0D-180A-FCAC5A9E8D97}"/>
              </a:ext>
            </a:extLst>
          </p:cNvPr>
          <p:cNvSpPr txBox="1"/>
          <p:nvPr/>
        </p:nvSpPr>
        <p:spPr>
          <a:xfrm>
            <a:off x="8809520" y="4402259"/>
            <a:ext cx="1564780" cy="1701108"/>
          </a:xfrm>
          <a:custGeom>
            <a:avLst/>
            <a:gdLst>
              <a:gd name="connsiteX0" fmla="*/ 0 w 1564780"/>
              <a:gd name="connsiteY0" fmla="*/ 0 h 1701108"/>
              <a:gd name="connsiteX1" fmla="*/ 505946 w 1564780"/>
              <a:gd name="connsiteY1" fmla="*/ 0 h 1701108"/>
              <a:gd name="connsiteX2" fmla="*/ 980595 w 1564780"/>
              <a:gd name="connsiteY2" fmla="*/ 0 h 1701108"/>
              <a:gd name="connsiteX3" fmla="*/ 1564780 w 1564780"/>
              <a:gd name="connsiteY3" fmla="*/ 0 h 1701108"/>
              <a:gd name="connsiteX4" fmla="*/ 1564780 w 1564780"/>
              <a:gd name="connsiteY4" fmla="*/ 550025 h 1701108"/>
              <a:gd name="connsiteX5" fmla="*/ 1564780 w 1564780"/>
              <a:gd name="connsiteY5" fmla="*/ 1083039 h 1701108"/>
              <a:gd name="connsiteX6" fmla="*/ 1564780 w 1564780"/>
              <a:gd name="connsiteY6" fmla="*/ 1701108 h 1701108"/>
              <a:gd name="connsiteX7" fmla="*/ 1043187 w 1564780"/>
              <a:gd name="connsiteY7" fmla="*/ 1701108 h 1701108"/>
              <a:gd name="connsiteX8" fmla="*/ 490298 w 1564780"/>
              <a:gd name="connsiteY8" fmla="*/ 1701108 h 1701108"/>
              <a:gd name="connsiteX9" fmla="*/ 0 w 1564780"/>
              <a:gd name="connsiteY9" fmla="*/ 1701108 h 1701108"/>
              <a:gd name="connsiteX10" fmla="*/ 0 w 1564780"/>
              <a:gd name="connsiteY10" fmla="*/ 1134072 h 1701108"/>
              <a:gd name="connsiteX11" fmla="*/ 0 w 1564780"/>
              <a:gd name="connsiteY11" fmla="*/ 584047 h 1701108"/>
              <a:gd name="connsiteX12" fmla="*/ 0 w 1564780"/>
              <a:gd name="connsiteY12" fmla="*/ 0 h 170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4780" h="1701108" extrusionOk="0">
                <a:moveTo>
                  <a:pt x="0" y="0"/>
                </a:moveTo>
                <a:cubicBezTo>
                  <a:pt x="178778" y="-51447"/>
                  <a:pt x="269447" y="32141"/>
                  <a:pt x="505946" y="0"/>
                </a:cubicBezTo>
                <a:cubicBezTo>
                  <a:pt x="742445" y="-32141"/>
                  <a:pt x="836269" y="17054"/>
                  <a:pt x="980595" y="0"/>
                </a:cubicBezTo>
                <a:cubicBezTo>
                  <a:pt x="1124921" y="-17054"/>
                  <a:pt x="1297817" y="51079"/>
                  <a:pt x="1564780" y="0"/>
                </a:cubicBezTo>
                <a:cubicBezTo>
                  <a:pt x="1567453" y="219056"/>
                  <a:pt x="1517682" y="424661"/>
                  <a:pt x="1564780" y="550025"/>
                </a:cubicBezTo>
                <a:cubicBezTo>
                  <a:pt x="1611878" y="675389"/>
                  <a:pt x="1509172" y="967043"/>
                  <a:pt x="1564780" y="1083039"/>
                </a:cubicBezTo>
                <a:cubicBezTo>
                  <a:pt x="1620388" y="1199035"/>
                  <a:pt x="1526155" y="1500193"/>
                  <a:pt x="1564780" y="1701108"/>
                </a:cubicBezTo>
                <a:cubicBezTo>
                  <a:pt x="1333499" y="1703628"/>
                  <a:pt x="1267731" y="1680167"/>
                  <a:pt x="1043187" y="1701108"/>
                </a:cubicBezTo>
                <a:cubicBezTo>
                  <a:pt x="818643" y="1722049"/>
                  <a:pt x="649925" y="1659091"/>
                  <a:pt x="490298" y="1701108"/>
                </a:cubicBezTo>
                <a:cubicBezTo>
                  <a:pt x="330671" y="1743125"/>
                  <a:pt x="160782" y="1668892"/>
                  <a:pt x="0" y="1701108"/>
                </a:cubicBezTo>
                <a:cubicBezTo>
                  <a:pt x="-61594" y="1573881"/>
                  <a:pt x="1807" y="1359441"/>
                  <a:pt x="0" y="1134072"/>
                </a:cubicBezTo>
                <a:cubicBezTo>
                  <a:pt x="-1807" y="908703"/>
                  <a:pt x="64617" y="816074"/>
                  <a:pt x="0" y="584047"/>
                </a:cubicBezTo>
                <a:cubicBezTo>
                  <a:pt x="-64617" y="352020"/>
                  <a:pt x="10331" y="171080"/>
                  <a:pt x="0" y="0"/>
                </a:cubicBezTo>
                <a:close/>
              </a:path>
            </a:pathLst>
          </a:custGeom>
          <a:noFill/>
          <a:ln w="3175">
            <a:solidFill>
              <a:schemeClr val="accent1"/>
            </a:solidFill>
            <a:prstDash val="sysDot"/>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endParaRPr lang="en-GB" dirty="0"/>
          </a:p>
        </p:txBody>
      </p:sp>
    </p:spTree>
    <p:extLst>
      <p:ext uri="{BB962C8B-B14F-4D97-AF65-F5344CB8AC3E}">
        <p14:creationId xmlns:p14="http://schemas.microsoft.com/office/powerpoint/2010/main" val="2903624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CDE52-FE21-A948-790D-59A6684DBF12}"/>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82E0FEA-B030-803C-D599-243DD2D58F41}"/>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20" name="Slide Number Placeholder 1">
            <a:extLst>
              <a:ext uri="{FF2B5EF4-FFF2-40B4-BE49-F238E27FC236}">
                <a16:creationId xmlns:a16="http://schemas.microsoft.com/office/drawing/2014/main" id="{65C57AB3-FA5B-C9D3-35D9-D3BC212F18BE}"/>
              </a:ext>
            </a:extLst>
          </p:cNvPr>
          <p:cNvSpPr txBox="1">
            <a:spLocks/>
          </p:cNvSpPr>
          <p:nvPr/>
        </p:nvSpPr>
        <p:spPr>
          <a:xfrm>
            <a:off x="11263395" y="0"/>
            <a:ext cx="487836" cy="476672"/>
          </a:xfrm>
          <a:prstGeom prst="rect">
            <a:avLst/>
          </a:prstGeom>
          <a:solidFill>
            <a:schemeClr val="tx1">
              <a:alpha val="30000"/>
            </a:schemeClr>
          </a:solidFill>
        </p:spPr>
        <p:txBody>
          <a:bodyPr vert="horz" lIns="91440" tIns="45720" rIns="91440" bIns="45720" rtlCol="0" anchor="ctr" anchorCtr="0"/>
          <a:lstStyle>
            <a:defPPr>
              <a:defRPr lang="en-US"/>
            </a:defPPr>
            <a:lvl1pPr marL="0" algn="r" defTabSz="914400" rtl="0" eaLnBrk="1" latinLnBrk="0" hangingPunct="1">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latin typeface="Futura PT Bold" panose="020B0502020204020303" pitchFamily="34" charset="77"/>
              </a:rPr>
              <a:t>32</a:t>
            </a:r>
            <a:endParaRPr lang="en-GB" sz="1400" b="1" i="0" dirty="0">
              <a:latin typeface="Futura PT Bold" panose="020B0502020204020303" pitchFamily="34" charset="77"/>
            </a:endParaRPr>
          </a:p>
        </p:txBody>
      </p:sp>
      <p:pic>
        <p:nvPicPr>
          <p:cNvPr id="9" name="Imagen 3">
            <a:extLst>
              <a:ext uri="{FF2B5EF4-FFF2-40B4-BE49-F238E27FC236}">
                <a16:creationId xmlns:a16="http://schemas.microsoft.com/office/drawing/2014/main" id="{0CB259E2-5CFE-282D-925E-D66C3D2631D6}"/>
              </a:ext>
            </a:extLst>
          </p:cNvPr>
          <p:cNvPicPr>
            <a:picLocks noChangeAspect="1"/>
          </p:cNvPicPr>
          <p:nvPr/>
        </p:nvPicPr>
        <p:blipFill>
          <a:blip r:embed="rId3"/>
          <a:stretch>
            <a:fillRect/>
          </a:stretch>
        </p:blipFill>
        <p:spPr>
          <a:xfrm>
            <a:off x="104571" y="200596"/>
            <a:ext cx="5886846" cy="998555"/>
          </a:xfrm>
          <a:prstGeom prst="rect">
            <a:avLst/>
          </a:prstGeom>
        </p:spPr>
      </p:pic>
      <p:pic>
        <p:nvPicPr>
          <p:cNvPr id="11" name="Imagen 4">
            <a:extLst>
              <a:ext uri="{FF2B5EF4-FFF2-40B4-BE49-F238E27FC236}">
                <a16:creationId xmlns:a16="http://schemas.microsoft.com/office/drawing/2014/main" id="{F16DCF6F-7E44-5D61-F5FA-90B62CBCDC33}"/>
              </a:ext>
            </a:extLst>
          </p:cNvPr>
          <p:cNvPicPr>
            <a:picLocks noChangeAspect="1"/>
          </p:cNvPicPr>
          <p:nvPr/>
        </p:nvPicPr>
        <p:blipFill>
          <a:blip r:embed="rId4"/>
          <a:stretch>
            <a:fillRect/>
          </a:stretch>
        </p:blipFill>
        <p:spPr>
          <a:xfrm>
            <a:off x="549055" y="141890"/>
            <a:ext cx="5202621" cy="918193"/>
          </a:xfrm>
          <a:prstGeom prst="rect">
            <a:avLst/>
          </a:prstGeom>
        </p:spPr>
      </p:pic>
      <p:pic>
        <p:nvPicPr>
          <p:cNvPr id="12" name="Imagen 5">
            <a:extLst>
              <a:ext uri="{FF2B5EF4-FFF2-40B4-BE49-F238E27FC236}">
                <a16:creationId xmlns:a16="http://schemas.microsoft.com/office/drawing/2014/main" id="{81E1D6C6-8C86-6AEA-ACE3-D16C2A026A22}"/>
              </a:ext>
            </a:extLst>
          </p:cNvPr>
          <p:cNvPicPr>
            <a:picLocks noChangeAspect="1"/>
          </p:cNvPicPr>
          <p:nvPr/>
        </p:nvPicPr>
        <p:blipFill>
          <a:blip r:embed="rId5"/>
          <a:stretch>
            <a:fillRect/>
          </a:stretch>
        </p:blipFill>
        <p:spPr>
          <a:xfrm>
            <a:off x="757558" y="481656"/>
            <a:ext cx="325056" cy="325056"/>
          </a:xfrm>
          <a:prstGeom prst="rect">
            <a:avLst/>
          </a:prstGeom>
        </p:spPr>
      </p:pic>
      <p:cxnSp>
        <p:nvCxnSpPr>
          <p:cNvPr id="3" name="Straight Connector 2">
            <a:extLst>
              <a:ext uri="{FF2B5EF4-FFF2-40B4-BE49-F238E27FC236}">
                <a16:creationId xmlns:a16="http://schemas.microsoft.com/office/drawing/2014/main" id="{2594DE08-0B39-5A34-48AC-4F483C07472D}"/>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19" name="Google Shape;90;p2">
            <a:extLst>
              <a:ext uri="{FF2B5EF4-FFF2-40B4-BE49-F238E27FC236}">
                <a16:creationId xmlns:a16="http://schemas.microsoft.com/office/drawing/2014/main" id="{048E225F-0C9F-4CA4-0142-8B1126F22386}"/>
              </a:ext>
            </a:extLst>
          </p:cNvPr>
          <p:cNvSpPr txBox="1"/>
          <p:nvPr/>
        </p:nvSpPr>
        <p:spPr>
          <a:xfrm>
            <a:off x="1266630" y="244636"/>
            <a:ext cx="4485046" cy="776718"/>
          </a:xfrm>
          <a:prstGeom prst="rect">
            <a:avLst/>
          </a:prstGeom>
          <a:noFill/>
          <a:ln>
            <a:noFill/>
          </a:ln>
        </p:spPr>
        <p:txBody>
          <a:bodyPr spcFirstLastPara="1" wrap="square" lIns="74283" tIns="37131" rIns="74283" bIns="37131" anchor="t" anchorCtr="0">
            <a:spAutoFit/>
          </a:bodyPr>
          <a:lstStyle/>
          <a:p>
            <a:pPr marR="0" lvl="0" indent="0" fontAlgn="auto">
              <a:lnSpc>
                <a:spcPct val="100000"/>
              </a:lnSpc>
              <a:spcBef>
                <a:spcPts val="0"/>
              </a:spcBef>
              <a:spcAft>
                <a:spcPts val="0"/>
              </a:spcAft>
              <a:buClrTx/>
              <a:buSzTx/>
              <a:buFontTx/>
              <a:buNone/>
              <a:tabLst/>
              <a:defRPr/>
            </a:pPr>
            <a:r>
              <a:rPr lang="en-GB" sz="2280" b="1" i="1" dirty="0">
                <a:solidFill>
                  <a:srgbClr val="575756"/>
                </a:solidFill>
                <a:latin typeface="Rubik" panose="020B0604020202020204" charset="-79"/>
                <a:cs typeface="Rubik" panose="020B0604020202020204"/>
              </a:rPr>
              <a:t>Support needed </a:t>
            </a:r>
            <a:r>
              <a:rPr lang="en-GB" sz="2280" i="1" dirty="0">
                <a:solidFill>
                  <a:srgbClr val="575756"/>
                </a:solidFill>
                <a:latin typeface="Rubik" panose="020B0604020202020204" charset="-79"/>
                <a:cs typeface="Rubik" panose="020B0604020202020204"/>
              </a:rPr>
              <a:t>by Brazilian</a:t>
            </a:r>
          </a:p>
          <a:p>
            <a:pPr marR="0" lvl="0" indent="0" fontAlgn="auto">
              <a:lnSpc>
                <a:spcPct val="100000"/>
              </a:lnSpc>
              <a:spcBef>
                <a:spcPts val="0"/>
              </a:spcBef>
              <a:spcAft>
                <a:spcPts val="0"/>
              </a:spcAft>
              <a:buClrTx/>
              <a:buSzTx/>
              <a:buFontTx/>
              <a:buNone/>
              <a:tabLst/>
              <a:defRPr/>
            </a:pPr>
            <a:r>
              <a:rPr lang="en-GB" sz="2280" i="1" dirty="0">
                <a:solidFill>
                  <a:srgbClr val="575756"/>
                </a:solidFill>
                <a:latin typeface="Rubik" panose="020B0604020202020204" charset="-79"/>
                <a:cs typeface="Rubik" panose="020B0604020202020204"/>
              </a:rPr>
              <a:t>patient groups</a:t>
            </a:r>
            <a:endParaRPr kumimoji="0" lang="en-GB" sz="2400" i="1" u="none" strike="noStrike" kern="1200" cap="none" spc="0" normalizeH="0" baseline="0" noProof="0" dirty="0">
              <a:ln>
                <a:noFill/>
              </a:ln>
              <a:solidFill>
                <a:srgbClr val="575756"/>
              </a:solidFill>
              <a:effectLst/>
              <a:uLnTx/>
              <a:uFillTx/>
              <a:latin typeface="Rubik" panose="020B0604020202020204" charset="-79"/>
              <a:ea typeface="Helvetica Neue" panose="02000503000000020004" pitchFamily="2" charset="0"/>
              <a:cs typeface="Rubik" panose="020B0604020202020204"/>
            </a:endParaRPr>
          </a:p>
        </p:txBody>
      </p:sp>
      <p:sp>
        <p:nvSpPr>
          <p:cNvPr id="6" name="TextBox 5">
            <a:extLst>
              <a:ext uri="{FF2B5EF4-FFF2-40B4-BE49-F238E27FC236}">
                <a16:creationId xmlns:a16="http://schemas.microsoft.com/office/drawing/2014/main" id="{520FB927-9124-40CD-E84C-6A4F6A1C4A08}"/>
              </a:ext>
            </a:extLst>
          </p:cNvPr>
          <p:cNvSpPr txBox="1"/>
          <p:nvPr/>
        </p:nvSpPr>
        <p:spPr>
          <a:xfrm>
            <a:off x="549055" y="1528341"/>
            <a:ext cx="4827875" cy="2462213"/>
          </a:xfrm>
          <a:prstGeom prst="rect">
            <a:avLst/>
          </a:prstGeom>
          <a:noFill/>
        </p:spPr>
        <p:txBody>
          <a:bodyPr wrap="square" rtlCol="0">
            <a:spAutoFit/>
          </a:bodyPr>
          <a:lstStyle/>
          <a:p>
            <a:pPr>
              <a:buClr>
                <a:srgbClr val="083F56"/>
              </a:buClr>
            </a:pPr>
            <a:r>
              <a:rPr lang="en-US" sz="1600" dirty="0">
                <a:solidFill>
                  <a:srgbClr val="083F56"/>
                </a:solidFill>
                <a:latin typeface="Rubik" pitchFamily="2" charset="-79"/>
                <a:cs typeface="Rubik" pitchFamily="2" charset="-79"/>
              </a:rPr>
              <a:t>Brazilian patient groups provide </a:t>
            </a:r>
            <a:r>
              <a:rPr kumimoji="0" lang="en-GB" sz="1600" i="0" u="none" strike="noStrike" kern="1200" cap="none" spc="0" normalizeH="0" baseline="0" noProof="0" dirty="0">
                <a:ln>
                  <a:noFill/>
                </a:ln>
                <a:solidFill>
                  <a:srgbClr val="083F56"/>
                </a:solidFill>
                <a:effectLst/>
                <a:uLnTx/>
                <a:uFillTx/>
                <a:latin typeface="Rubik" pitchFamily="2" charset="-79"/>
                <a:ea typeface="Helvetica Neue" panose="02000503000000020004" pitchFamily="2" charset="0"/>
                <a:cs typeface="Rubik" pitchFamily="2" charset="-79"/>
              </a:rPr>
              <a:t>‘</a:t>
            </a:r>
            <a:r>
              <a:rPr kumimoji="0" lang="en-GB" sz="1600" i="1" u="none" strike="noStrike" kern="1200" cap="none" spc="0" normalizeH="0" baseline="0" noProof="0" dirty="0">
                <a:ln>
                  <a:noFill/>
                </a:ln>
                <a:solidFill>
                  <a:srgbClr val="083F56"/>
                </a:solidFill>
                <a:effectLst/>
                <a:uLnTx/>
                <a:uFillTx/>
                <a:latin typeface="Rubik" pitchFamily="2" charset="-79"/>
                <a:ea typeface="Helvetica Neue" panose="02000503000000020004" pitchFamily="2" charset="0"/>
                <a:cs typeface="Rubik" pitchFamily="2" charset="-79"/>
              </a:rPr>
              <a:t>Patients in Action</a:t>
            </a:r>
            <a:r>
              <a:rPr kumimoji="0" lang="en-GB" sz="1600" i="0" u="none" strike="noStrike" kern="1200" cap="none" spc="0" normalizeH="0" baseline="0" noProof="0" dirty="0">
                <a:ln>
                  <a:noFill/>
                </a:ln>
                <a:solidFill>
                  <a:srgbClr val="083F56"/>
                </a:solidFill>
                <a:effectLst/>
                <a:uLnTx/>
                <a:uFillTx/>
                <a:latin typeface="Rubik" pitchFamily="2" charset="-79"/>
                <a:ea typeface="Helvetica Neue" panose="02000503000000020004" pitchFamily="2" charset="0"/>
                <a:cs typeface="Rubik" pitchFamily="2" charset="-79"/>
              </a:rPr>
              <a:t>’ with</a:t>
            </a:r>
            <a:r>
              <a:rPr lang="en-US" sz="1600" dirty="0">
                <a:solidFill>
                  <a:srgbClr val="083F56"/>
                </a:solidFill>
                <a:latin typeface="Rubik" pitchFamily="2" charset="-79"/>
                <a:cs typeface="Rubik" pitchFamily="2" charset="-79"/>
              </a:rPr>
              <a:t> 64 commentaries on the </a:t>
            </a:r>
            <a:r>
              <a:rPr lang="en-US" sz="1600" b="1" dirty="0">
                <a:latin typeface="Rubik" pitchFamily="2" charset="-79"/>
                <a:cs typeface="Rubik" pitchFamily="2" charset="-79"/>
              </a:rPr>
              <a:t>types of the support</a:t>
            </a:r>
            <a:r>
              <a:rPr lang="en-US" sz="1600" dirty="0">
                <a:solidFill>
                  <a:srgbClr val="083F56"/>
                </a:solidFill>
                <a:latin typeface="Rubik" pitchFamily="2" charset="-79"/>
                <a:cs typeface="Rubik" pitchFamily="2" charset="-79"/>
              </a:rPr>
              <a:t> they require to improve patient outcomes in Brazil, and to achieve their goals.</a:t>
            </a:r>
          </a:p>
          <a:p>
            <a:pPr>
              <a:buClr>
                <a:srgbClr val="083F56"/>
              </a:buClr>
            </a:pPr>
            <a:endParaRPr lang="en-US" sz="1600" dirty="0">
              <a:solidFill>
                <a:srgbClr val="083F56"/>
              </a:solidFill>
              <a:latin typeface="Rubik" pitchFamily="2" charset="-79"/>
              <a:cs typeface="Rubik" pitchFamily="2" charset="-79"/>
            </a:endParaRPr>
          </a:p>
          <a:p>
            <a:pPr>
              <a:buClr>
                <a:srgbClr val="083F56"/>
              </a:buClr>
            </a:pPr>
            <a:r>
              <a:rPr lang="en-US" sz="1600" dirty="0">
                <a:solidFill>
                  <a:srgbClr val="083F56"/>
                </a:solidFill>
                <a:latin typeface="Rubik" pitchFamily="2" charset="-79"/>
                <a:cs typeface="Rubik" pitchFamily="2" charset="-79"/>
              </a:rPr>
              <a:t>The commentaries fall into 10 categories</a:t>
            </a:r>
          </a:p>
          <a:p>
            <a:pPr>
              <a:buClr>
                <a:srgbClr val="083F56"/>
              </a:buClr>
            </a:pPr>
            <a:r>
              <a:rPr lang="en-US" sz="1600" dirty="0">
                <a:solidFill>
                  <a:srgbClr val="083F56"/>
                </a:solidFill>
                <a:latin typeface="Rubik" pitchFamily="2" charset="-79"/>
                <a:cs typeface="Rubik" pitchFamily="2" charset="-79"/>
              </a:rPr>
              <a:t>—m</a:t>
            </a:r>
            <a:r>
              <a:rPr lang="en-US" sz="1600" dirty="0">
                <a:solidFill>
                  <a:srgbClr val="083F56"/>
                </a:solidFill>
                <a:latin typeface="Rubik" pitchFamily="2" charset="-79"/>
                <a:cs typeface="Rubik" pitchFamily="2" charset="-79"/>
                <a:sym typeface="Wingdings" panose="05000000000000000000" pitchFamily="2" charset="2"/>
              </a:rPr>
              <a:t>ost common being a call for improvements in:</a:t>
            </a:r>
          </a:p>
          <a:p>
            <a:pPr>
              <a:buClr>
                <a:srgbClr val="083F56"/>
              </a:buClr>
            </a:pPr>
            <a:endParaRPr lang="en-US" sz="1000" dirty="0">
              <a:solidFill>
                <a:srgbClr val="083F56"/>
              </a:solidFill>
              <a:latin typeface="Rubik" pitchFamily="2" charset="-79"/>
              <a:cs typeface="Rubik" pitchFamily="2" charset="-79"/>
              <a:sym typeface="Wingdings" panose="05000000000000000000" pitchFamily="2" charset="2"/>
            </a:endParaRPr>
          </a:p>
          <a:p>
            <a:pPr marL="500400" indent="-285750">
              <a:buClr>
                <a:srgbClr val="083F56"/>
              </a:buClr>
              <a:buFont typeface="Arial" panose="020B0604020202020204" pitchFamily="34" charset="0"/>
              <a:buChar char="•"/>
            </a:pPr>
            <a:r>
              <a:rPr lang="en-US" sz="1600" dirty="0">
                <a:solidFill>
                  <a:srgbClr val="083F56"/>
                </a:solidFill>
                <a:latin typeface="Rubik" pitchFamily="2" charset="-79"/>
                <a:cs typeface="Rubik" pitchFamily="2" charset="-79"/>
                <a:sym typeface="Wingdings" panose="05000000000000000000" pitchFamily="2" charset="2"/>
              </a:rPr>
              <a:t>access to care, pathways, and quality.</a:t>
            </a:r>
            <a:endParaRPr lang="en-US" dirty="0">
              <a:solidFill>
                <a:srgbClr val="083F56"/>
              </a:solidFill>
              <a:latin typeface="Rubik" pitchFamily="2" charset="-79"/>
              <a:cs typeface="Rubik" pitchFamily="2" charset="-79"/>
            </a:endParaRPr>
          </a:p>
        </p:txBody>
      </p:sp>
      <p:pic>
        <p:nvPicPr>
          <p:cNvPr id="4" name="Picture 3">
            <a:extLst>
              <a:ext uri="{FF2B5EF4-FFF2-40B4-BE49-F238E27FC236}">
                <a16:creationId xmlns:a16="http://schemas.microsoft.com/office/drawing/2014/main" id="{445E6CB7-9FCF-D858-7645-1653DF57D285}"/>
              </a:ext>
            </a:extLst>
          </p:cNvPr>
          <p:cNvPicPr>
            <a:picLocks noChangeAspect="1"/>
          </p:cNvPicPr>
          <p:nvPr/>
        </p:nvPicPr>
        <p:blipFill>
          <a:blip r:embed="rId6"/>
          <a:stretch>
            <a:fillRect/>
          </a:stretch>
        </p:blipFill>
        <p:spPr>
          <a:xfrm>
            <a:off x="6154327" y="1256751"/>
            <a:ext cx="5868448" cy="4051649"/>
          </a:xfrm>
          <a:prstGeom prst="rect">
            <a:avLst/>
          </a:prstGeom>
        </p:spPr>
      </p:pic>
    </p:spTree>
    <p:extLst>
      <p:ext uri="{BB962C8B-B14F-4D97-AF65-F5344CB8AC3E}">
        <p14:creationId xmlns:p14="http://schemas.microsoft.com/office/powerpoint/2010/main" val="160266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63AF0-36AD-625C-21B0-BEAF66B7080B}"/>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CE50B6D-6BC7-895F-F04E-FB108D1310CE}"/>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20" name="Slide Number Placeholder 1">
            <a:extLst>
              <a:ext uri="{FF2B5EF4-FFF2-40B4-BE49-F238E27FC236}">
                <a16:creationId xmlns:a16="http://schemas.microsoft.com/office/drawing/2014/main" id="{236DB342-5758-4599-4FF0-65A01A98915A}"/>
              </a:ext>
            </a:extLst>
          </p:cNvPr>
          <p:cNvSpPr txBox="1">
            <a:spLocks/>
          </p:cNvSpPr>
          <p:nvPr/>
        </p:nvSpPr>
        <p:spPr>
          <a:xfrm>
            <a:off x="11263395" y="0"/>
            <a:ext cx="487836" cy="476672"/>
          </a:xfrm>
          <a:prstGeom prst="rect">
            <a:avLst/>
          </a:prstGeom>
          <a:solidFill>
            <a:schemeClr val="tx1">
              <a:alpha val="30000"/>
            </a:schemeClr>
          </a:solidFill>
        </p:spPr>
        <p:txBody>
          <a:bodyPr vert="horz" lIns="91440" tIns="45720" rIns="91440" bIns="45720" rtlCol="0" anchor="ctr" anchorCtr="0"/>
          <a:lstStyle>
            <a:defPPr>
              <a:defRPr lang="en-US"/>
            </a:defPPr>
            <a:lvl1pPr marL="0" algn="r" defTabSz="914400" rtl="0" eaLnBrk="1" latinLnBrk="0" hangingPunct="1">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latin typeface="Futura PT Bold" panose="020B0502020204020303" pitchFamily="34" charset="77"/>
              </a:rPr>
              <a:t>34</a:t>
            </a:r>
            <a:endParaRPr lang="en-GB" sz="1400" b="1" i="0" dirty="0">
              <a:latin typeface="Futura PT Bold" panose="020B0502020204020303" pitchFamily="34" charset="77"/>
            </a:endParaRPr>
          </a:p>
        </p:txBody>
      </p:sp>
      <p:pic>
        <p:nvPicPr>
          <p:cNvPr id="9" name="Imagen 3">
            <a:extLst>
              <a:ext uri="{FF2B5EF4-FFF2-40B4-BE49-F238E27FC236}">
                <a16:creationId xmlns:a16="http://schemas.microsoft.com/office/drawing/2014/main" id="{00D08446-BF13-6D26-187B-6DB003DA4985}"/>
              </a:ext>
            </a:extLst>
          </p:cNvPr>
          <p:cNvPicPr>
            <a:picLocks noChangeAspect="1"/>
          </p:cNvPicPr>
          <p:nvPr/>
        </p:nvPicPr>
        <p:blipFill>
          <a:blip r:embed="rId3"/>
          <a:stretch>
            <a:fillRect/>
          </a:stretch>
        </p:blipFill>
        <p:spPr>
          <a:xfrm>
            <a:off x="104571" y="200596"/>
            <a:ext cx="5886846" cy="998555"/>
          </a:xfrm>
          <a:prstGeom prst="rect">
            <a:avLst/>
          </a:prstGeom>
        </p:spPr>
      </p:pic>
      <p:pic>
        <p:nvPicPr>
          <p:cNvPr id="11" name="Imagen 4">
            <a:extLst>
              <a:ext uri="{FF2B5EF4-FFF2-40B4-BE49-F238E27FC236}">
                <a16:creationId xmlns:a16="http://schemas.microsoft.com/office/drawing/2014/main" id="{61067624-DE9B-B664-478D-8BB8B24B21F4}"/>
              </a:ext>
            </a:extLst>
          </p:cNvPr>
          <p:cNvPicPr>
            <a:picLocks noChangeAspect="1"/>
          </p:cNvPicPr>
          <p:nvPr/>
        </p:nvPicPr>
        <p:blipFill>
          <a:blip r:embed="rId4"/>
          <a:stretch>
            <a:fillRect/>
          </a:stretch>
        </p:blipFill>
        <p:spPr>
          <a:xfrm>
            <a:off x="549055" y="141890"/>
            <a:ext cx="5202621" cy="918193"/>
          </a:xfrm>
          <a:prstGeom prst="rect">
            <a:avLst/>
          </a:prstGeom>
        </p:spPr>
      </p:pic>
      <p:pic>
        <p:nvPicPr>
          <p:cNvPr id="12" name="Imagen 5">
            <a:extLst>
              <a:ext uri="{FF2B5EF4-FFF2-40B4-BE49-F238E27FC236}">
                <a16:creationId xmlns:a16="http://schemas.microsoft.com/office/drawing/2014/main" id="{2F86798E-9490-AA1D-85F0-F2B200EE52AE}"/>
              </a:ext>
            </a:extLst>
          </p:cNvPr>
          <p:cNvPicPr>
            <a:picLocks noChangeAspect="1"/>
          </p:cNvPicPr>
          <p:nvPr/>
        </p:nvPicPr>
        <p:blipFill>
          <a:blip r:embed="rId5"/>
          <a:stretch>
            <a:fillRect/>
          </a:stretch>
        </p:blipFill>
        <p:spPr>
          <a:xfrm>
            <a:off x="776806" y="476846"/>
            <a:ext cx="325056" cy="325056"/>
          </a:xfrm>
          <a:prstGeom prst="rect">
            <a:avLst/>
          </a:prstGeom>
        </p:spPr>
      </p:pic>
      <p:cxnSp>
        <p:nvCxnSpPr>
          <p:cNvPr id="3" name="Straight Connector 2">
            <a:extLst>
              <a:ext uri="{FF2B5EF4-FFF2-40B4-BE49-F238E27FC236}">
                <a16:creationId xmlns:a16="http://schemas.microsoft.com/office/drawing/2014/main" id="{388ABDC7-37A9-D38B-1900-6CE5F456A04F}"/>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71C69DA3-C443-4244-0BFF-CD516C3F4E72}"/>
              </a:ext>
            </a:extLst>
          </p:cNvPr>
          <p:cNvSpPr txBox="1"/>
          <p:nvPr/>
        </p:nvSpPr>
        <p:spPr>
          <a:xfrm>
            <a:off x="163478" y="1412285"/>
            <a:ext cx="5479763" cy="338554"/>
          </a:xfrm>
          <a:prstGeom prst="rect">
            <a:avLst/>
          </a:prstGeom>
          <a:noFill/>
        </p:spPr>
        <p:txBody>
          <a:bodyPr wrap="square" rtlCol="0">
            <a:spAutoFit/>
          </a:bodyPr>
          <a:lstStyle/>
          <a:p>
            <a:pPr>
              <a:spcAft>
                <a:spcPts val="975"/>
              </a:spcAft>
              <a:buClr>
                <a:srgbClr val="083F56"/>
              </a:buClr>
            </a:pPr>
            <a:r>
              <a:rPr lang="en-US" sz="1600" i="1" dirty="0">
                <a:solidFill>
                  <a:srgbClr val="083F56"/>
                </a:solidFill>
                <a:latin typeface="Rubik" panose="020B0604020202020204" charset="-79"/>
                <a:cs typeface="Rubik" panose="020B0604020202020204" charset="-79"/>
              </a:rPr>
              <a:t>Thematic analysis of commentaries</a:t>
            </a:r>
            <a:endParaRPr lang="en-GB" sz="1600" i="1" dirty="0">
              <a:solidFill>
                <a:srgbClr val="083F56"/>
              </a:solidFill>
              <a:latin typeface="Rubik" panose="020B0604020202020204" charset="-79"/>
              <a:cs typeface="Rubik" panose="020B0604020202020204" charset="-79"/>
            </a:endParaRPr>
          </a:p>
        </p:txBody>
      </p:sp>
      <p:pic>
        <p:nvPicPr>
          <p:cNvPr id="6" name="Picture 5" descr="Quotation Images – Browse 1,838,015 Stock Photos, Vectors, and Video |  Adobe Stock">
            <a:extLst>
              <a:ext uri="{FF2B5EF4-FFF2-40B4-BE49-F238E27FC236}">
                <a16:creationId xmlns:a16="http://schemas.microsoft.com/office/drawing/2014/main" id="{F6096A23-AE3F-13ED-6E64-D8F2D4DC261B}"/>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719515"/>
            <a:ext cx="1227455" cy="1227455"/>
          </a:xfrm>
          <a:prstGeom prst="rect">
            <a:avLst/>
          </a:prstGeom>
          <a:noFill/>
          <a:ln>
            <a:noFill/>
          </a:ln>
        </p:spPr>
      </p:pic>
      <p:pic>
        <p:nvPicPr>
          <p:cNvPr id="8" name="Picture 7" descr="Quotation Images – Browse 1,838,015 Stock Photos, Vectors, and Video |  Adobe Stock">
            <a:extLst>
              <a:ext uri="{FF2B5EF4-FFF2-40B4-BE49-F238E27FC236}">
                <a16:creationId xmlns:a16="http://schemas.microsoft.com/office/drawing/2014/main" id="{4B706B24-D7A5-0E8C-2CC3-B237A25C8979}"/>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0836923" y="3936010"/>
            <a:ext cx="1075055" cy="1227455"/>
          </a:xfrm>
          <a:prstGeom prst="rect">
            <a:avLst/>
          </a:prstGeom>
          <a:noFill/>
          <a:ln>
            <a:noFill/>
          </a:ln>
        </p:spPr>
      </p:pic>
      <p:sp>
        <p:nvSpPr>
          <p:cNvPr id="13" name="TextBox 12">
            <a:extLst>
              <a:ext uri="{FF2B5EF4-FFF2-40B4-BE49-F238E27FC236}">
                <a16:creationId xmlns:a16="http://schemas.microsoft.com/office/drawing/2014/main" id="{9A62AE31-2C8E-3D93-7BA2-F815BE2EBD39}"/>
              </a:ext>
            </a:extLst>
          </p:cNvPr>
          <p:cNvSpPr txBox="1"/>
          <p:nvPr/>
        </p:nvSpPr>
        <p:spPr>
          <a:xfrm>
            <a:off x="1016857" y="2242110"/>
            <a:ext cx="2196422" cy="3293209"/>
          </a:xfrm>
          <a:prstGeom prst="rect">
            <a:avLst/>
          </a:prstGeom>
          <a:noFill/>
        </p:spPr>
        <p:txBody>
          <a:bodyPr wrap="square">
            <a:spAutoFit/>
          </a:bodyPr>
          <a:lstStyle/>
          <a:p>
            <a:r>
              <a:rPr lang="en-GB" sz="1600" i="1" dirty="0"/>
              <a:t>“</a:t>
            </a:r>
            <a:r>
              <a:rPr lang="en-GB" sz="1600" i="1" dirty="0" err="1"/>
              <a:t>Desenvolvimento</a:t>
            </a:r>
            <a:r>
              <a:rPr lang="en-GB" sz="1600" i="1" dirty="0"/>
              <a:t> de </a:t>
            </a:r>
            <a:r>
              <a:rPr lang="en-GB" sz="1600" i="1" dirty="0" err="1"/>
              <a:t>protocolos</a:t>
            </a:r>
            <a:r>
              <a:rPr lang="en-GB" sz="1600" i="1" dirty="0"/>
              <a:t>; </a:t>
            </a:r>
            <a:r>
              <a:rPr lang="en-GB" sz="1600" i="1" dirty="0" err="1"/>
              <a:t>colaboração</a:t>
            </a:r>
            <a:r>
              <a:rPr lang="en-GB" sz="1600" i="1" dirty="0"/>
              <a:t> no </a:t>
            </a:r>
            <a:r>
              <a:rPr lang="en-GB" sz="1600" i="1" dirty="0" err="1"/>
              <a:t>desenvolvimento</a:t>
            </a:r>
            <a:r>
              <a:rPr lang="en-GB" sz="1600" i="1" dirty="0"/>
              <a:t> e </a:t>
            </a:r>
            <a:r>
              <a:rPr lang="en-GB" sz="1600" i="1" dirty="0" err="1"/>
              <a:t>padronização</a:t>
            </a:r>
            <a:r>
              <a:rPr lang="en-GB" sz="1600" i="1" dirty="0"/>
              <a:t> de </a:t>
            </a:r>
            <a:r>
              <a:rPr lang="en-GB" sz="1600" i="1" dirty="0" err="1"/>
              <a:t>protocolos</a:t>
            </a:r>
            <a:r>
              <a:rPr lang="en-GB" sz="1600" i="1" dirty="0"/>
              <a:t> de </a:t>
            </a:r>
            <a:r>
              <a:rPr lang="en-GB" sz="1600" i="1" dirty="0" err="1"/>
              <a:t>atendimento</a:t>
            </a:r>
            <a:r>
              <a:rPr lang="en-GB" sz="1600" i="1" dirty="0"/>
              <a:t> e </a:t>
            </a:r>
            <a:r>
              <a:rPr lang="en-GB" sz="1600" i="1" dirty="0" err="1"/>
              <a:t>tratamento</a:t>
            </a:r>
            <a:r>
              <a:rPr lang="en-GB" sz="1600" i="1" dirty="0"/>
              <a:t>, </a:t>
            </a:r>
            <a:r>
              <a:rPr lang="en-GB" sz="1600" i="1" dirty="0" err="1"/>
              <a:t>garantindo</a:t>
            </a:r>
            <a:r>
              <a:rPr lang="en-GB" sz="1600" i="1" dirty="0"/>
              <a:t> </a:t>
            </a:r>
            <a:r>
              <a:rPr lang="en-GB" sz="1600" i="1" dirty="0" err="1"/>
              <a:t>uma</a:t>
            </a:r>
            <a:r>
              <a:rPr lang="en-GB" sz="1600" i="1" dirty="0"/>
              <a:t> </a:t>
            </a:r>
            <a:r>
              <a:rPr lang="en-GB" sz="1600" i="1" dirty="0" err="1"/>
              <a:t>abordagem</a:t>
            </a:r>
            <a:r>
              <a:rPr lang="en-GB" sz="1600" i="1" dirty="0"/>
              <a:t> </a:t>
            </a:r>
            <a:r>
              <a:rPr lang="en-GB" sz="1600" i="1" dirty="0" err="1"/>
              <a:t>consistente</a:t>
            </a:r>
            <a:r>
              <a:rPr lang="en-GB" sz="1600" i="1" dirty="0"/>
              <a:t> e </a:t>
            </a:r>
            <a:r>
              <a:rPr lang="en-GB" sz="1600" i="1" dirty="0" err="1"/>
              <a:t>eficaz</a:t>
            </a:r>
            <a:r>
              <a:rPr lang="en-GB" sz="1600" i="1" dirty="0"/>
              <a:t>.”</a:t>
            </a:r>
          </a:p>
          <a:p>
            <a:endParaRPr lang="pt-BR" sz="400" dirty="0"/>
          </a:p>
          <a:p>
            <a:r>
              <a:rPr lang="pt-BR" sz="1400" b="1" dirty="0"/>
              <a:t>—National rare-disease patient group</a:t>
            </a:r>
            <a:endParaRPr lang="en-GB" sz="1400" i="1" dirty="0"/>
          </a:p>
        </p:txBody>
      </p:sp>
      <p:sp>
        <p:nvSpPr>
          <p:cNvPr id="14" name="TextBox 13">
            <a:extLst>
              <a:ext uri="{FF2B5EF4-FFF2-40B4-BE49-F238E27FC236}">
                <a16:creationId xmlns:a16="http://schemas.microsoft.com/office/drawing/2014/main" id="{861192E6-64A2-B441-DEE5-EF8F406A34D4}"/>
              </a:ext>
            </a:extLst>
          </p:cNvPr>
          <p:cNvSpPr txBox="1"/>
          <p:nvPr/>
        </p:nvSpPr>
        <p:spPr>
          <a:xfrm>
            <a:off x="3557603" y="2242110"/>
            <a:ext cx="2268701" cy="1569660"/>
          </a:xfrm>
          <a:prstGeom prst="rect">
            <a:avLst/>
          </a:prstGeom>
          <a:noFill/>
        </p:spPr>
        <p:txBody>
          <a:bodyPr wrap="square">
            <a:spAutoFit/>
          </a:bodyPr>
          <a:lstStyle/>
          <a:p>
            <a:r>
              <a:rPr lang="pt-BR" sz="1600" b="0" i="1" u="none" strike="noStrike" dirty="0">
                <a:solidFill>
                  <a:srgbClr val="000000"/>
                </a:solidFill>
                <a:effectLst/>
                <a:latin typeface="Rubik" pitchFamily="2" charset="-79"/>
                <a:cs typeface="Rubik" pitchFamily="2" charset="-79"/>
              </a:rPr>
              <a:t>“Atender em centros de referência específicos da doença.”</a:t>
            </a:r>
          </a:p>
          <a:p>
            <a:endParaRPr lang="pt-BR" sz="400" dirty="0">
              <a:latin typeface="Rubik" pitchFamily="2" charset="-79"/>
              <a:cs typeface="Rubik" pitchFamily="2" charset="-79"/>
            </a:endParaRPr>
          </a:p>
          <a:p>
            <a:r>
              <a:rPr lang="pt-BR" sz="1400" b="1" dirty="0">
                <a:latin typeface="Rubik" pitchFamily="2" charset="-79"/>
                <a:cs typeface="Rubik" pitchFamily="2" charset="-79"/>
              </a:rPr>
              <a:t>—Regional cystic-fibrosis patient group</a:t>
            </a:r>
            <a:endParaRPr lang="en-GB" sz="1400" i="1" dirty="0">
              <a:latin typeface="Rubik" pitchFamily="2" charset="-79"/>
              <a:cs typeface="Rubik" pitchFamily="2" charset="-79"/>
            </a:endParaRPr>
          </a:p>
        </p:txBody>
      </p:sp>
      <p:sp>
        <p:nvSpPr>
          <p:cNvPr id="15" name="TextBox 14">
            <a:extLst>
              <a:ext uri="{FF2B5EF4-FFF2-40B4-BE49-F238E27FC236}">
                <a16:creationId xmlns:a16="http://schemas.microsoft.com/office/drawing/2014/main" id="{27DB86FE-5436-1E7A-850A-991C699A48ED}"/>
              </a:ext>
            </a:extLst>
          </p:cNvPr>
          <p:cNvSpPr txBox="1"/>
          <p:nvPr/>
        </p:nvSpPr>
        <p:spPr>
          <a:xfrm>
            <a:off x="6365697" y="2242110"/>
            <a:ext cx="2481237" cy="2062103"/>
          </a:xfrm>
          <a:prstGeom prst="rect">
            <a:avLst/>
          </a:prstGeom>
          <a:noFill/>
        </p:spPr>
        <p:txBody>
          <a:bodyPr wrap="square" rtlCol="0">
            <a:spAutoFit/>
          </a:bodyPr>
          <a:lstStyle/>
          <a:p>
            <a:r>
              <a:rPr lang="pt-BR" sz="1600" i="1" dirty="0"/>
              <a:t>“Equipar pelo menos 10 importantes cidades das 5 regiões brasileiras com aparelhos de função pulmonar completa (pletismógrafo).”</a:t>
            </a:r>
          </a:p>
          <a:p>
            <a:endParaRPr lang="pt-BR" sz="400" dirty="0"/>
          </a:p>
          <a:p>
            <a:r>
              <a:rPr lang="pt-BR" sz="1400" b="1" dirty="0"/>
              <a:t>—National rare-disease patient group</a:t>
            </a:r>
            <a:endParaRPr lang="en-GB" sz="1400" b="1" dirty="0"/>
          </a:p>
        </p:txBody>
      </p:sp>
      <p:sp>
        <p:nvSpPr>
          <p:cNvPr id="16" name="TextBox 15">
            <a:extLst>
              <a:ext uri="{FF2B5EF4-FFF2-40B4-BE49-F238E27FC236}">
                <a16:creationId xmlns:a16="http://schemas.microsoft.com/office/drawing/2014/main" id="{9FD04EE6-3DB0-35CF-3DA3-C662BE7677CF}"/>
              </a:ext>
            </a:extLst>
          </p:cNvPr>
          <p:cNvSpPr txBox="1"/>
          <p:nvPr/>
        </p:nvSpPr>
        <p:spPr>
          <a:xfrm>
            <a:off x="9116630" y="2242110"/>
            <a:ext cx="2525652" cy="2062103"/>
          </a:xfrm>
          <a:prstGeom prst="rect">
            <a:avLst/>
          </a:prstGeom>
          <a:noFill/>
        </p:spPr>
        <p:txBody>
          <a:bodyPr wrap="square">
            <a:spAutoFit/>
          </a:bodyPr>
          <a:lstStyle/>
          <a:p>
            <a:r>
              <a:rPr lang="en-GB" sz="1600" i="1" dirty="0"/>
              <a:t>“</a:t>
            </a:r>
            <a:r>
              <a:rPr lang="en-GB" sz="1600" i="1" dirty="0" err="1"/>
              <a:t>Parceria</a:t>
            </a:r>
            <a:r>
              <a:rPr lang="en-GB" sz="1600" i="1" dirty="0"/>
              <a:t> das </a:t>
            </a:r>
            <a:r>
              <a:rPr lang="en-GB" sz="1600" i="1" dirty="0" err="1"/>
              <a:t>secretarias</a:t>
            </a:r>
            <a:r>
              <a:rPr lang="en-GB" sz="1600" i="1" dirty="0"/>
              <a:t> </a:t>
            </a:r>
            <a:r>
              <a:rPr lang="en-GB" sz="1600" i="1" dirty="0" err="1"/>
              <a:t>Estadual</a:t>
            </a:r>
            <a:r>
              <a:rPr lang="en-GB" sz="1600" i="1" dirty="0"/>
              <a:t> e Municipal </a:t>
            </a:r>
            <a:r>
              <a:rPr lang="en-GB" sz="1600" i="1" dirty="0" err="1"/>
              <a:t>nas</a:t>
            </a:r>
            <a:r>
              <a:rPr lang="en-GB" sz="1600" i="1" dirty="0"/>
              <a:t> </a:t>
            </a:r>
            <a:r>
              <a:rPr lang="en-GB" sz="1600" i="1" dirty="0" err="1"/>
              <a:t>ações</a:t>
            </a:r>
            <a:r>
              <a:rPr lang="en-GB" sz="1600" i="1" dirty="0"/>
              <a:t> e </a:t>
            </a:r>
            <a:r>
              <a:rPr lang="en-GB" sz="1600" i="1" dirty="0" err="1"/>
              <a:t>atividades</a:t>
            </a:r>
            <a:r>
              <a:rPr lang="en-GB" sz="1600" i="1" dirty="0"/>
              <a:t> que </a:t>
            </a:r>
            <a:r>
              <a:rPr lang="en-GB" sz="1600" i="1" dirty="0" err="1"/>
              <a:t>são</a:t>
            </a:r>
            <a:r>
              <a:rPr lang="en-GB" sz="1600" i="1" dirty="0"/>
              <a:t> </a:t>
            </a:r>
            <a:r>
              <a:rPr lang="en-GB" sz="1600" i="1" dirty="0" err="1"/>
              <a:t>desenvolvidas</a:t>
            </a:r>
            <a:r>
              <a:rPr lang="en-GB" sz="1600" i="1" dirty="0"/>
              <a:t> </a:t>
            </a:r>
            <a:r>
              <a:rPr lang="en-GB" sz="1600" i="1" dirty="0" err="1"/>
              <a:t>diariamente</a:t>
            </a:r>
            <a:r>
              <a:rPr lang="en-GB" sz="1600" i="1" dirty="0"/>
              <a:t> pela </a:t>
            </a:r>
            <a:r>
              <a:rPr lang="en-GB" sz="1600" i="1" dirty="0" err="1"/>
              <a:t>instituição</a:t>
            </a:r>
            <a:r>
              <a:rPr lang="en-GB" sz="1600" i="1" dirty="0"/>
              <a:t>.”</a:t>
            </a:r>
          </a:p>
          <a:p>
            <a:endParaRPr lang="pt-BR" sz="400" dirty="0"/>
          </a:p>
          <a:p>
            <a:r>
              <a:rPr lang="pt-BR" sz="1400" b="1" dirty="0"/>
              <a:t>—Local HIV/AIDS patient group</a:t>
            </a:r>
            <a:endParaRPr lang="en-GB" i="1" dirty="0"/>
          </a:p>
        </p:txBody>
      </p:sp>
      <p:sp>
        <p:nvSpPr>
          <p:cNvPr id="2" name="Google Shape;90;p2">
            <a:extLst>
              <a:ext uri="{FF2B5EF4-FFF2-40B4-BE49-F238E27FC236}">
                <a16:creationId xmlns:a16="http://schemas.microsoft.com/office/drawing/2014/main" id="{06B0B756-976A-319F-5663-243CB1200425}"/>
              </a:ext>
            </a:extLst>
          </p:cNvPr>
          <p:cNvSpPr txBox="1"/>
          <p:nvPr/>
        </p:nvSpPr>
        <p:spPr>
          <a:xfrm>
            <a:off x="1266630" y="244636"/>
            <a:ext cx="4414211" cy="776718"/>
          </a:xfrm>
          <a:prstGeom prst="rect">
            <a:avLst/>
          </a:prstGeom>
          <a:noFill/>
          <a:ln>
            <a:noFill/>
          </a:ln>
        </p:spPr>
        <p:txBody>
          <a:bodyPr spcFirstLastPara="1" wrap="square" lIns="74283" tIns="37131" rIns="74283" bIns="37131" anchor="t" anchorCtr="0">
            <a:spAutoFit/>
          </a:bodyPr>
          <a:lstStyle/>
          <a:p>
            <a:pPr marR="0" lvl="0" indent="0" fontAlgn="auto">
              <a:lnSpc>
                <a:spcPct val="100000"/>
              </a:lnSpc>
              <a:spcBef>
                <a:spcPts val="0"/>
              </a:spcBef>
              <a:spcAft>
                <a:spcPts val="0"/>
              </a:spcAft>
              <a:buClrTx/>
              <a:buSzTx/>
              <a:buFontTx/>
              <a:buNone/>
              <a:tabLst/>
              <a:defRPr/>
            </a:pPr>
            <a:r>
              <a:rPr lang="en-GB" sz="2280" b="1" i="1" dirty="0">
                <a:solidFill>
                  <a:srgbClr val="575756"/>
                </a:solidFill>
                <a:latin typeface="Rubik" panose="020B0604020202020204" charset="-79"/>
                <a:cs typeface="Rubik" panose="020B0604020202020204"/>
              </a:rPr>
              <a:t>Support needed </a:t>
            </a:r>
            <a:r>
              <a:rPr lang="en-GB" sz="2280" i="1" dirty="0">
                <a:solidFill>
                  <a:srgbClr val="575756"/>
                </a:solidFill>
                <a:latin typeface="Rubik" panose="020B0604020202020204" charset="-79"/>
                <a:cs typeface="Rubik" panose="020B0604020202020204"/>
              </a:rPr>
              <a:t>by Brazilian</a:t>
            </a:r>
          </a:p>
          <a:p>
            <a:pPr marR="0" lvl="0" indent="0" fontAlgn="auto">
              <a:lnSpc>
                <a:spcPct val="100000"/>
              </a:lnSpc>
              <a:spcBef>
                <a:spcPts val="0"/>
              </a:spcBef>
              <a:spcAft>
                <a:spcPts val="0"/>
              </a:spcAft>
              <a:buClrTx/>
              <a:buSzTx/>
              <a:buFontTx/>
              <a:buNone/>
              <a:tabLst/>
              <a:defRPr/>
            </a:pPr>
            <a:r>
              <a:rPr lang="en-GB" sz="2280" i="1" dirty="0">
                <a:solidFill>
                  <a:srgbClr val="575756"/>
                </a:solidFill>
                <a:latin typeface="Rubik" panose="020B0604020202020204" charset="-79"/>
                <a:cs typeface="Rubik" panose="020B0604020202020204"/>
              </a:rPr>
              <a:t>patient groups</a:t>
            </a:r>
            <a:endParaRPr kumimoji="0" lang="en-GB" sz="2400" i="1" u="none" strike="noStrike" kern="1200" cap="none" spc="0" normalizeH="0" baseline="0" noProof="0" dirty="0">
              <a:ln>
                <a:noFill/>
              </a:ln>
              <a:solidFill>
                <a:srgbClr val="575756"/>
              </a:solidFill>
              <a:effectLst/>
              <a:uLnTx/>
              <a:uFillTx/>
              <a:latin typeface="Rubik" panose="020B0604020202020204" charset="-79"/>
              <a:ea typeface="Helvetica Neue" panose="02000503000000020004" pitchFamily="2" charset="0"/>
              <a:cs typeface="Rubik" panose="020B0604020202020204"/>
            </a:endParaRPr>
          </a:p>
        </p:txBody>
      </p:sp>
    </p:spTree>
    <p:extLst>
      <p:ext uri="{BB962C8B-B14F-4D97-AF65-F5344CB8AC3E}">
        <p14:creationId xmlns:p14="http://schemas.microsoft.com/office/powerpoint/2010/main" val="2045100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21B26-37C8-95EA-6C7D-A3391B74C61A}"/>
            </a:ext>
          </a:extLst>
        </p:cNvPr>
        <p:cNvGrpSpPr/>
        <p:nvPr/>
      </p:nvGrpSpPr>
      <p:grpSpPr>
        <a:xfrm>
          <a:off x="0" y="0"/>
          <a:ext cx="0" cy="0"/>
          <a:chOff x="0" y="0"/>
          <a:chExt cx="0" cy="0"/>
        </a:xfrm>
      </p:grpSpPr>
      <p:pic>
        <p:nvPicPr>
          <p:cNvPr id="2" name="Imagen 3">
            <a:extLst>
              <a:ext uri="{FF2B5EF4-FFF2-40B4-BE49-F238E27FC236}">
                <a16:creationId xmlns:a16="http://schemas.microsoft.com/office/drawing/2014/main" id="{1BDF1763-89AC-3041-1D5A-C48141DF53F4}"/>
              </a:ext>
            </a:extLst>
          </p:cNvPr>
          <p:cNvPicPr>
            <a:picLocks noChangeAspect="1"/>
          </p:cNvPicPr>
          <p:nvPr/>
        </p:nvPicPr>
        <p:blipFill>
          <a:blip r:embed="rId3"/>
          <a:stretch>
            <a:fillRect/>
          </a:stretch>
        </p:blipFill>
        <p:spPr>
          <a:xfrm>
            <a:off x="6174294" y="400530"/>
            <a:ext cx="5886846" cy="998555"/>
          </a:xfrm>
          <a:prstGeom prst="rect">
            <a:avLst/>
          </a:prstGeom>
        </p:spPr>
      </p:pic>
      <p:cxnSp>
        <p:nvCxnSpPr>
          <p:cNvPr id="5" name="Straight Connector 4">
            <a:extLst>
              <a:ext uri="{FF2B5EF4-FFF2-40B4-BE49-F238E27FC236}">
                <a16:creationId xmlns:a16="http://schemas.microsoft.com/office/drawing/2014/main" id="{A6BD2A7F-CDD8-D357-D3A8-B74265616E55}"/>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pic>
        <p:nvPicPr>
          <p:cNvPr id="8" name="Imagen 21">
            <a:extLst>
              <a:ext uri="{FF2B5EF4-FFF2-40B4-BE49-F238E27FC236}">
                <a16:creationId xmlns:a16="http://schemas.microsoft.com/office/drawing/2014/main" id="{37898744-CDC0-8DCA-D9D0-45E4BFEE29E4}"/>
              </a:ext>
            </a:extLst>
          </p:cNvPr>
          <p:cNvPicPr>
            <a:picLocks noChangeAspect="1"/>
          </p:cNvPicPr>
          <p:nvPr/>
        </p:nvPicPr>
        <p:blipFill>
          <a:blip r:embed="rId4"/>
          <a:stretch>
            <a:fillRect/>
          </a:stretch>
        </p:blipFill>
        <p:spPr>
          <a:xfrm>
            <a:off x="865543" y="5305024"/>
            <a:ext cx="1115657" cy="1115657"/>
          </a:xfrm>
          <a:prstGeom prst="rect">
            <a:avLst/>
          </a:prstGeom>
        </p:spPr>
      </p:pic>
      <p:pic>
        <p:nvPicPr>
          <p:cNvPr id="18" name="Picture 17">
            <a:extLst>
              <a:ext uri="{FF2B5EF4-FFF2-40B4-BE49-F238E27FC236}">
                <a16:creationId xmlns:a16="http://schemas.microsoft.com/office/drawing/2014/main" id="{3D7CBB78-CDE3-EF5A-D647-EDFA98652DD1}"/>
              </a:ext>
            </a:extLst>
          </p:cNvPr>
          <p:cNvPicPr>
            <a:picLocks noChangeAspect="1"/>
          </p:cNvPicPr>
          <p:nvPr/>
        </p:nvPicPr>
        <p:blipFill>
          <a:blip r:embed="rId5"/>
          <a:stretch>
            <a:fillRect/>
          </a:stretch>
        </p:blipFill>
        <p:spPr>
          <a:xfrm>
            <a:off x="0" y="23648"/>
            <a:ext cx="6096000" cy="6858000"/>
          </a:xfrm>
          <a:prstGeom prst="rect">
            <a:avLst/>
          </a:prstGeom>
        </p:spPr>
      </p:pic>
      <p:sp>
        <p:nvSpPr>
          <p:cNvPr id="20" name="Slide Number Placeholder 1">
            <a:extLst>
              <a:ext uri="{FF2B5EF4-FFF2-40B4-BE49-F238E27FC236}">
                <a16:creationId xmlns:a16="http://schemas.microsoft.com/office/drawing/2014/main" id="{79E47D63-2E52-8043-7991-C710F989DCE7}"/>
              </a:ext>
            </a:extLst>
          </p:cNvPr>
          <p:cNvSpPr txBox="1">
            <a:spLocks/>
          </p:cNvSpPr>
          <p:nvPr/>
        </p:nvSpPr>
        <p:spPr>
          <a:xfrm>
            <a:off x="11263395" y="0"/>
            <a:ext cx="487836" cy="476672"/>
          </a:xfrm>
          <a:prstGeom prst="rect">
            <a:avLst/>
          </a:prstGeom>
          <a:solidFill>
            <a:schemeClr val="tx1">
              <a:alpha val="30000"/>
            </a:schemeClr>
          </a:solidFill>
        </p:spPr>
        <p:txBody>
          <a:bodyPr vert="horz" lIns="91440" tIns="45720" rIns="91440" bIns="45720" rtlCol="0" anchor="ctr" anchorCtr="0"/>
          <a:lstStyle>
            <a:defPPr>
              <a:defRPr lang="en-US"/>
            </a:defPPr>
            <a:lvl1pPr marL="0" algn="r" defTabSz="914400" rtl="0" eaLnBrk="1" latinLnBrk="0" hangingPunct="1">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i="0" dirty="0">
                <a:latin typeface="Futura PT Bold" panose="020B0502020204020303" pitchFamily="34" charset="77"/>
              </a:rPr>
              <a:t>36</a:t>
            </a:r>
          </a:p>
        </p:txBody>
      </p:sp>
      <p:pic>
        <p:nvPicPr>
          <p:cNvPr id="22" name="Imagen 20">
            <a:extLst>
              <a:ext uri="{FF2B5EF4-FFF2-40B4-BE49-F238E27FC236}">
                <a16:creationId xmlns:a16="http://schemas.microsoft.com/office/drawing/2014/main" id="{C2456C3D-9215-F199-56DC-97CDDF597C12}"/>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434840" y="1842869"/>
            <a:ext cx="324097" cy="324097"/>
          </a:xfrm>
          <a:prstGeom prst="rect">
            <a:avLst/>
          </a:prstGeom>
        </p:spPr>
      </p:pic>
      <p:pic>
        <p:nvPicPr>
          <p:cNvPr id="3" name="Imagen 4">
            <a:extLst>
              <a:ext uri="{FF2B5EF4-FFF2-40B4-BE49-F238E27FC236}">
                <a16:creationId xmlns:a16="http://schemas.microsoft.com/office/drawing/2014/main" id="{11D2ECAC-5628-6AF8-A3A1-3CDFB8F61405}"/>
              </a:ext>
            </a:extLst>
          </p:cNvPr>
          <p:cNvPicPr>
            <a:picLocks noChangeAspect="1"/>
          </p:cNvPicPr>
          <p:nvPr/>
        </p:nvPicPr>
        <p:blipFill>
          <a:blip r:embed="rId7"/>
          <a:stretch>
            <a:fillRect/>
          </a:stretch>
        </p:blipFill>
        <p:spPr>
          <a:xfrm>
            <a:off x="6439260" y="337960"/>
            <a:ext cx="5202621" cy="918193"/>
          </a:xfrm>
          <a:prstGeom prst="rect">
            <a:avLst/>
          </a:prstGeom>
        </p:spPr>
      </p:pic>
      <p:pic>
        <p:nvPicPr>
          <p:cNvPr id="4" name="Imagen 5">
            <a:extLst>
              <a:ext uri="{FF2B5EF4-FFF2-40B4-BE49-F238E27FC236}">
                <a16:creationId xmlns:a16="http://schemas.microsoft.com/office/drawing/2014/main" id="{F584731B-3E37-A547-94BA-63E3A8C8E088}"/>
              </a:ext>
            </a:extLst>
          </p:cNvPr>
          <p:cNvPicPr>
            <a:picLocks noChangeAspect="1"/>
          </p:cNvPicPr>
          <p:nvPr/>
        </p:nvPicPr>
        <p:blipFill>
          <a:blip r:embed="rId8"/>
          <a:stretch>
            <a:fillRect/>
          </a:stretch>
        </p:blipFill>
        <p:spPr>
          <a:xfrm>
            <a:off x="6828573" y="615134"/>
            <a:ext cx="325056" cy="325056"/>
          </a:xfrm>
          <a:prstGeom prst="rect">
            <a:avLst/>
          </a:prstGeom>
        </p:spPr>
      </p:pic>
      <p:sp>
        <p:nvSpPr>
          <p:cNvPr id="6" name="Google Shape;90;p2">
            <a:extLst>
              <a:ext uri="{FF2B5EF4-FFF2-40B4-BE49-F238E27FC236}">
                <a16:creationId xmlns:a16="http://schemas.microsoft.com/office/drawing/2014/main" id="{53461228-3D81-2D94-9A2F-195AA1A06013}"/>
              </a:ext>
            </a:extLst>
          </p:cNvPr>
          <p:cNvSpPr txBox="1"/>
          <p:nvPr/>
        </p:nvSpPr>
        <p:spPr>
          <a:xfrm>
            <a:off x="7325258" y="414138"/>
            <a:ext cx="4394916" cy="775179"/>
          </a:xfrm>
          <a:prstGeom prst="rect">
            <a:avLst/>
          </a:prstGeom>
          <a:noFill/>
          <a:ln>
            <a:noFill/>
          </a:ln>
        </p:spPr>
        <p:txBody>
          <a:bodyPr spcFirstLastPara="1" wrap="square" lIns="74283" tIns="37131" rIns="74283" bIns="37131" anchor="t" anchorCtr="0">
            <a:spAutoFit/>
          </a:bodyPr>
          <a:lstStyle/>
          <a:p>
            <a:r>
              <a:rPr lang="en-GB" sz="2275" i="1" dirty="0">
                <a:solidFill>
                  <a:srgbClr val="575756"/>
                </a:solidFill>
                <a:ea typeface="Helvetica Neue" panose="02000503000000020004" pitchFamily="2" charset="0"/>
                <a:cs typeface="Rubik Bold" pitchFamily="2" charset="-79"/>
              </a:rPr>
              <a:t>About the 2024 ‘</a:t>
            </a:r>
            <a:r>
              <a:rPr lang="en-GB" sz="2275" b="1" i="1" dirty="0">
                <a:solidFill>
                  <a:srgbClr val="575756"/>
                </a:solidFill>
                <a:ea typeface="Helvetica Neue" panose="02000503000000020004" pitchFamily="2" charset="0"/>
                <a:cs typeface="Rubik Bold" pitchFamily="2" charset="-79"/>
              </a:rPr>
              <a:t>Corporate Reputation of Pharma</a:t>
            </a:r>
            <a:r>
              <a:rPr lang="en-GB" sz="2275" i="1" dirty="0">
                <a:solidFill>
                  <a:srgbClr val="575756"/>
                </a:solidFill>
                <a:ea typeface="Helvetica Neue" panose="02000503000000020004" pitchFamily="2" charset="0"/>
                <a:cs typeface="Rubik Bold" pitchFamily="2" charset="-79"/>
              </a:rPr>
              <a:t>’ data</a:t>
            </a:r>
          </a:p>
        </p:txBody>
      </p:sp>
      <p:sp>
        <p:nvSpPr>
          <p:cNvPr id="9" name="TextBox 8">
            <a:extLst>
              <a:ext uri="{FF2B5EF4-FFF2-40B4-BE49-F238E27FC236}">
                <a16:creationId xmlns:a16="http://schemas.microsoft.com/office/drawing/2014/main" id="{4B3AFF18-B3AF-3307-625E-21FC272CD16F}"/>
              </a:ext>
            </a:extLst>
          </p:cNvPr>
          <p:cNvSpPr txBox="1"/>
          <p:nvPr/>
        </p:nvSpPr>
        <p:spPr>
          <a:xfrm>
            <a:off x="928604" y="1746617"/>
            <a:ext cx="4503965" cy="4616648"/>
          </a:xfrm>
          <a:prstGeom prst="rect">
            <a:avLst/>
          </a:prstGeom>
          <a:noFill/>
        </p:spPr>
        <p:txBody>
          <a:bodyPr wrap="square">
            <a:spAutoFit/>
          </a:bodyPr>
          <a:lstStyle/>
          <a:p>
            <a:pPr>
              <a:buClr>
                <a:srgbClr val="EDEBF4"/>
              </a:buClr>
            </a:pPr>
            <a:r>
              <a:rPr lang="en-GB" sz="2000" b="1" dirty="0">
                <a:cs typeface="Rubik" panose="020B0604020202020204" charset="-79"/>
              </a:rPr>
              <a:t>Brazilian Patient Groups’ Views of Pharma</a:t>
            </a:r>
          </a:p>
          <a:p>
            <a:pPr>
              <a:buClr>
                <a:srgbClr val="EDEBF4"/>
              </a:buClr>
            </a:pPr>
            <a:r>
              <a:rPr lang="en-GB" sz="2000" dirty="0">
                <a:cs typeface="Rubik" panose="020B0604020202020204" charset="-79"/>
              </a:rPr>
              <a:t>Brazil-specific findings from the most-recent edition (that of 2023/24) of </a:t>
            </a:r>
            <a:r>
              <a:rPr lang="en-GB" sz="2000" dirty="0" err="1">
                <a:cs typeface="Rubik" panose="020B0604020202020204" charset="-79"/>
              </a:rPr>
              <a:t>PatientView’s</a:t>
            </a:r>
            <a:r>
              <a:rPr lang="en-GB" sz="2000" dirty="0">
                <a:cs typeface="Rubik" panose="020B0604020202020204" charset="-79"/>
              </a:rPr>
              <a:t> annual report, ‘</a:t>
            </a:r>
            <a:r>
              <a:rPr lang="en-GB" sz="2000" i="1" dirty="0">
                <a:cs typeface="Rubik" panose="020B0604020202020204" charset="-79"/>
              </a:rPr>
              <a:t>The Corporate Reputation of Pharma—from a Patient Perspective</a:t>
            </a:r>
            <a:r>
              <a:rPr lang="en-GB" sz="2000" dirty="0">
                <a:cs typeface="Rubik" panose="020B0604020202020204" charset="-79"/>
              </a:rPr>
              <a:t>’. </a:t>
            </a:r>
          </a:p>
          <a:p>
            <a:pPr>
              <a:buClr>
                <a:srgbClr val="EDEBF4"/>
              </a:buClr>
            </a:pPr>
            <a:endParaRPr lang="en-GB" dirty="0">
              <a:cs typeface="Rubik" panose="020B0604020202020204" charset="-79"/>
            </a:endParaRPr>
          </a:p>
          <a:p>
            <a:pPr>
              <a:buClr>
                <a:srgbClr val="EDEBF4"/>
              </a:buClr>
            </a:pPr>
            <a:r>
              <a:rPr lang="en-GB" dirty="0">
                <a:solidFill>
                  <a:srgbClr val="0070C0"/>
                </a:solidFill>
                <a:latin typeface="Rubik" panose="020B0604020202020204" charset="-79"/>
                <a:cs typeface="Rubik" panose="020B0604020202020204" charset="-79"/>
              </a:rPr>
              <a:t>121 Brazilian patient groups describe what they think of pharma.</a:t>
            </a:r>
          </a:p>
          <a:p>
            <a:pPr>
              <a:buClr>
                <a:srgbClr val="EDEBF4"/>
              </a:buClr>
            </a:pPr>
            <a:endParaRPr lang="en-GB" sz="800" dirty="0">
              <a:solidFill>
                <a:srgbClr val="0070C0"/>
              </a:solidFill>
              <a:latin typeface="Rubik" panose="020B0604020202020204" charset="-79"/>
              <a:cs typeface="Rubik" panose="020B0604020202020204" charset="-79"/>
            </a:endParaRPr>
          </a:p>
          <a:p>
            <a:pPr>
              <a:buClr>
                <a:srgbClr val="EDEBF4"/>
              </a:buClr>
            </a:pPr>
            <a:r>
              <a:rPr lang="en-GB" dirty="0">
                <a:solidFill>
                  <a:srgbClr val="0070C0"/>
                </a:solidFill>
                <a:latin typeface="Rubik" panose="020B0604020202020204" charset="-79"/>
                <a:cs typeface="Rubik" panose="020B0604020202020204" charset="-79"/>
              </a:rPr>
              <a:t>They identify the strategic interventions they wish pharma to implement, to improve patient-group relations in Brazil.</a:t>
            </a:r>
          </a:p>
        </p:txBody>
      </p:sp>
      <p:sp>
        <p:nvSpPr>
          <p:cNvPr id="12" name="TextBox 11">
            <a:extLst>
              <a:ext uri="{FF2B5EF4-FFF2-40B4-BE49-F238E27FC236}">
                <a16:creationId xmlns:a16="http://schemas.microsoft.com/office/drawing/2014/main" id="{EFB23E87-4AD5-87A2-3D7D-37F079D48786}"/>
              </a:ext>
            </a:extLst>
          </p:cNvPr>
          <p:cNvSpPr txBox="1"/>
          <p:nvPr/>
        </p:nvSpPr>
        <p:spPr>
          <a:xfrm>
            <a:off x="6449601" y="1710292"/>
            <a:ext cx="4876853" cy="3600986"/>
          </a:xfrm>
          <a:prstGeom prst="rect">
            <a:avLst/>
          </a:prstGeom>
          <a:noFill/>
        </p:spPr>
        <p:txBody>
          <a:bodyPr wrap="square">
            <a:spAutoFit/>
          </a:bodyPr>
          <a:lstStyle/>
          <a:p>
            <a:r>
              <a:rPr lang="en-GB" sz="1600" kern="1400" dirty="0">
                <a:solidFill>
                  <a:srgbClr val="000000"/>
                </a:solidFill>
                <a:latin typeface="Helvetica" panose="020B0500000000000000" pitchFamily="34" charset="0"/>
              </a:rPr>
              <a:t>Few studies explore the opinions of patient groups worldwide on whether pharma companies </a:t>
            </a:r>
            <a:r>
              <a:rPr lang="en-GB" sz="1600" b="1" kern="1400" dirty="0">
                <a:solidFill>
                  <a:srgbClr val="0070C0"/>
                </a:solidFill>
                <a:latin typeface="Helvetica" panose="020B0500000000000000" pitchFamily="34" charset="0"/>
              </a:rPr>
              <a:t>meet the expectations</a:t>
            </a:r>
            <a:r>
              <a:rPr lang="en-GB" sz="1600" kern="1400" dirty="0">
                <a:solidFill>
                  <a:srgbClr val="0070C0"/>
                </a:solidFill>
                <a:latin typeface="Helvetica" panose="020B0500000000000000" pitchFamily="34" charset="0"/>
              </a:rPr>
              <a:t> </a:t>
            </a:r>
            <a:r>
              <a:rPr lang="en-GB" sz="1600" kern="1400" dirty="0">
                <a:solidFill>
                  <a:srgbClr val="000000"/>
                </a:solidFill>
                <a:latin typeface="Helvetica" panose="020B0500000000000000" pitchFamily="34" charset="0"/>
              </a:rPr>
              <a:t>of patients and patient groups (and, if not, how might the industry, and individual pharma companies, improve).</a:t>
            </a:r>
            <a:br>
              <a:rPr lang="en-GB" sz="1600" kern="1400" dirty="0">
                <a:solidFill>
                  <a:srgbClr val="000000"/>
                </a:solidFill>
                <a:latin typeface="Helvetica" panose="020B0500000000000000" pitchFamily="34" charset="0"/>
              </a:rPr>
            </a:br>
            <a:br>
              <a:rPr lang="en-GB" sz="1000" kern="1400" dirty="0">
                <a:solidFill>
                  <a:srgbClr val="000000"/>
                </a:solidFill>
                <a:latin typeface="Helvetica" panose="020B0500000000000000" pitchFamily="34" charset="0"/>
              </a:rPr>
            </a:br>
            <a:r>
              <a:rPr lang="en-GB" sz="1600" kern="1400" dirty="0" err="1">
                <a:solidFill>
                  <a:srgbClr val="000000"/>
                </a:solidFill>
                <a:latin typeface="Helvetica" panose="020B0500000000000000" pitchFamily="34" charset="0"/>
              </a:rPr>
              <a:t>PatientView’s</a:t>
            </a:r>
            <a:r>
              <a:rPr lang="en-GB" sz="1600" kern="1400" dirty="0">
                <a:solidFill>
                  <a:srgbClr val="000000"/>
                </a:solidFill>
                <a:latin typeface="Helvetica" panose="020B0500000000000000" pitchFamily="34" charset="0"/>
              </a:rPr>
              <a:t> annual ‘</a:t>
            </a:r>
            <a:r>
              <a:rPr lang="en-GB" sz="1600" i="1" kern="1400" dirty="0">
                <a:solidFill>
                  <a:srgbClr val="000000"/>
                </a:solidFill>
                <a:latin typeface="Helvetica" panose="020B0500000000000000" pitchFamily="34" charset="0"/>
              </a:rPr>
              <a:t>Corporate Reputation of Pharma</a:t>
            </a:r>
            <a:r>
              <a:rPr lang="en-GB" sz="1600" kern="1400" dirty="0">
                <a:solidFill>
                  <a:srgbClr val="000000"/>
                </a:solidFill>
                <a:latin typeface="Helvetica" panose="020B0500000000000000" pitchFamily="34" charset="0"/>
              </a:rPr>
              <a:t>’ survey gives health campaigners and patient-advocacy groups (PAGs) an opportunity to comment on, and assess, the pharma industry’s performance.</a:t>
            </a:r>
            <a:br>
              <a:rPr lang="en-GB" sz="1600" kern="1400" dirty="0">
                <a:solidFill>
                  <a:srgbClr val="000000"/>
                </a:solidFill>
                <a:latin typeface="Helvetica" panose="020B0500000000000000" pitchFamily="34" charset="0"/>
              </a:rPr>
            </a:br>
            <a:br>
              <a:rPr lang="en-GB" sz="1000" kern="1400" dirty="0">
                <a:solidFill>
                  <a:srgbClr val="000000"/>
                </a:solidFill>
                <a:latin typeface="Helvetica" panose="020B0500000000000000" pitchFamily="34" charset="0"/>
              </a:rPr>
            </a:br>
            <a:r>
              <a:rPr lang="en-GB" sz="1600" kern="1400" dirty="0">
                <a:solidFill>
                  <a:srgbClr val="000000"/>
                </a:solidFill>
                <a:latin typeface="Helvetica" panose="020B0500000000000000" pitchFamily="34" charset="0"/>
              </a:rPr>
              <a:t>Each year, the results of the survey help support company efforts to strengthen their ties with patient groups.</a:t>
            </a:r>
            <a:endParaRPr lang="en-GB" sz="1600" dirty="0"/>
          </a:p>
        </p:txBody>
      </p:sp>
      <p:pic>
        <p:nvPicPr>
          <p:cNvPr id="13" name="Picture 12" descr="Circle&#10;&#10;Description automatically generated with low confidence">
            <a:extLst>
              <a:ext uri="{FF2B5EF4-FFF2-40B4-BE49-F238E27FC236}">
                <a16:creationId xmlns:a16="http://schemas.microsoft.com/office/drawing/2014/main" id="{5AD0C331-930A-6881-F6EC-9319BD8E3AF9}"/>
              </a:ext>
            </a:extLst>
          </p:cNvPr>
          <p:cNvPicPr>
            <a:picLocks noChangeAspect="1"/>
          </p:cNvPicPr>
          <p:nvPr/>
        </p:nvPicPr>
        <p:blipFill>
          <a:blip r:embed="rId9"/>
          <a:stretch>
            <a:fillRect/>
          </a:stretch>
        </p:blipFill>
        <p:spPr>
          <a:xfrm>
            <a:off x="9900978" y="4037527"/>
            <a:ext cx="2291023" cy="3124122"/>
          </a:xfrm>
          <a:prstGeom prst="rect">
            <a:avLst/>
          </a:prstGeom>
        </p:spPr>
      </p:pic>
    </p:spTree>
    <p:extLst>
      <p:ext uri="{BB962C8B-B14F-4D97-AF65-F5344CB8AC3E}">
        <p14:creationId xmlns:p14="http://schemas.microsoft.com/office/powerpoint/2010/main" val="2010141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3CC33-7AD5-46B7-66AD-89C8A1AFD8DC}"/>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835A123-A786-3018-7720-914CF971FB25}"/>
              </a:ext>
            </a:extLst>
          </p:cNvPr>
          <p:cNvCxnSpPr>
            <a:cxnSpLocks/>
          </p:cNvCxnSpPr>
          <p:nvPr/>
        </p:nvCxnSpPr>
        <p:spPr>
          <a:xfrm>
            <a:off x="6043448" y="141890"/>
            <a:ext cx="105104" cy="6624144"/>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pic>
        <p:nvPicPr>
          <p:cNvPr id="2" name="Imagen 3">
            <a:extLst>
              <a:ext uri="{FF2B5EF4-FFF2-40B4-BE49-F238E27FC236}">
                <a16:creationId xmlns:a16="http://schemas.microsoft.com/office/drawing/2014/main" id="{F71B181C-DD31-6D6D-C060-ABAC921A9822}"/>
              </a:ext>
            </a:extLst>
          </p:cNvPr>
          <p:cNvPicPr>
            <a:picLocks noChangeAspect="1"/>
          </p:cNvPicPr>
          <p:nvPr/>
        </p:nvPicPr>
        <p:blipFill>
          <a:blip r:embed="rId2"/>
          <a:stretch>
            <a:fillRect/>
          </a:stretch>
        </p:blipFill>
        <p:spPr>
          <a:xfrm>
            <a:off x="104571" y="200596"/>
            <a:ext cx="5886846" cy="998555"/>
          </a:xfrm>
          <a:prstGeom prst="rect">
            <a:avLst/>
          </a:prstGeom>
        </p:spPr>
      </p:pic>
      <p:pic>
        <p:nvPicPr>
          <p:cNvPr id="3" name="Imagen 4">
            <a:extLst>
              <a:ext uri="{FF2B5EF4-FFF2-40B4-BE49-F238E27FC236}">
                <a16:creationId xmlns:a16="http://schemas.microsoft.com/office/drawing/2014/main" id="{B677E653-302E-B4B2-2C60-010F40B0B419}"/>
              </a:ext>
            </a:extLst>
          </p:cNvPr>
          <p:cNvPicPr>
            <a:picLocks noChangeAspect="1"/>
          </p:cNvPicPr>
          <p:nvPr/>
        </p:nvPicPr>
        <p:blipFill>
          <a:blip r:embed="rId3"/>
          <a:stretch>
            <a:fillRect/>
          </a:stretch>
        </p:blipFill>
        <p:spPr>
          <a:xfrm>
            <a:off x="565041" y="120634"/>
            <a:ext cx="5202621" cy="918193"/>
          </a:xfrm>
          <a:prstGeom prst="rect">
            <a:avLst/>
          </a:prstGeom>
        </p:spPr>
      </p:pic>
      <p:pic>
        <p:nvPicPr>
          <p:cNvPr id="4" name="Imagen 5">
            <a:extLst>
              <a:ext uri="{FF2B5EF4-FFF2-40B4-BE49-F238E27FC236}">
                <a16:creationId xmlns:a16="http://schemas.microsoft.com/office/drawing/2014/main" id="{A2E3EC8A-A43D-91A1-2C45-E769A569A91C}"/>
              </a:ext>
            </a:extLst>
          </p:cNvPr>
          <p:cNvPicPr>
            <a:picLocks noChangeAspect="1"/>
          </p:cNvPicPr>
          <p:nvPr/>
        </p:nvPicPr>
        <p:blipFill>
          <a:blip r:embed="rId4"/>
          <a:stretch>
            <a:fillRect/>
          </a:stretch>
        </p:blipFill>
        <p:spPr>
          <a:xfrm>
            <a:off x="956596" y="450716"/>
            <a:ext cx="325056" cy="325056"/>
          </a:xfrm>
          <a:prstGeom prst="rect">
            <a:avLst/>
          </a:prstGeom>
        </p:spPr>
      </p:pic>
      <p:sp>
        <p:nvSpPr>
          <p:cNvPr id="6" name="Google Shape;90;p2">
            <a:extLst>
              <a:ext uri="{FF2B5EF4-FFF2-40B4-BE49-F238E27FC236}">
                <a16:creationId xmlns:a16="http://schemas.microsoft.com/office/drawing/2014/main" id="{6E3C8304-1528-7EE4-528A-B5CA98F049BB}"/>
              </a:ext>
            </a:extLst>
          </p:cNvPr>
          <p:cNvSpPr txBox="1"/>
          <p:nvPr/>
        </p:nvSpPr>
        <p:spPr>
          <a:xfrm>
            <a:off x="1443560" y="376816"/>
            <a:ext cx="4126923" cy="425083"/>
          </a:xfrm>
          <a:prstGeom prst="rect">
            <a:avLst/>
          </a:prstGeom>
          <a:noFill/>
          <a:ln>
            <a:noFill/>
          </a:ln>
        </p:spPr>
        <p:txBody>
          <a:bodyPr spcFirstLastPara="1" wrap="square" lIns="74283" tIns="37131" rIns="74283" bIns="37131" anchor="t" anchorCtr="0">
            <a:spAutoFit/>
          </a:bodyPr>
          <a:lstStyle/>
          <a:p>
            <a:r>
              <a:rPr lang="en-US" sz="2275" b="1" i="1" dirty="0">
                <a:solidFill>
                  <a:srgbClr val="575756"/>
                </a:solidFill>
                <a:ea typeface="Helvetica Neue" panose="02000503000000020004" pitchFamily="2" charset="0"/>
                <a:cs typeface="Rubik Bold" pitchFamily="2" charset="-79"/>
              </a:rPr>
              <a:t>Introduction</a:t>
            </a:r>
            <a:r>
              <a:rPr lang="en-US" sz="2275" i="1" dirty="0">
                <a:solidFill>
                  <a:srgbClr val="575756"/>
                </a:solidFill>
                <a:ea typeface="Helvetica Neue" panose="02000503000000020004" pitchFamily="2" charset="0"/>
                <a:cs typeface="Rubik Bold" pitchFamily="2" charset="-79"/>
              </a:rPr>
              <a:t>: PatientView</a:t>
            </a:r>
            <a:endParaRPr sz="2275" i="1" dirty="0">
              <a:solidFill>
                <a:srgbClr val="575756"/>
              </a:solidFill>
              <a:ea typeface="Helvetica Neue" panose="02000503000000020004" pitchFamily="2" charset="0"/>
              <a:cs typeface="Rubik Bold" pitchFamily="2" charset="-79"/>
            </a:endParaRPr>
          </a:p>
        </p:txBody>
      </p:sp>
      <p:sp>
        <p:nvSpPr>
          <p:cNvPr id="7" name="TextBox 6">
            <a:extLst>
              <a:ext uri="{FF2B5EF4-FFF2-40B4-BE49-F238E27FC236}">
                <a16:creationId xmlns:a16="http://schemas.microsoft.com/office/drawing/2014/main" id="{46EA3600-9B75-72EC-8268-62D863D8E2B3}"/>
              </a:ext>
            </a:extLst>
          </p:cNvPr>
          <p:cNvSpPr txBox="1"/>
          <p:nvPr/>
        </p:nvSpPr>
        <p:spPr>
          <a:xfrm>
            <a:off x="549055" y="1633663"/>
            <a:ext cx="4808483" cy="2934137"/>
          </a:xfrm>
          <a:prstGeom prst="rect">
            <a:avLst/>
          </a:prstGeom>
          <a:noFill/>
        </p:spPr>
        <p:txBody>
          <a:bodyPr wrap="square" rtlCol="0">
            <a:spAutoFit/>
          </a:bodyPr>
          <a:lstStyle/>
          <a:p>
            <a:pPr marL="371475" indent="-371475">
              <a:spcAft>
                <a:spcPts val="975"/>
              </a:spcAft>
              <a:buClr>
                <a:srgbClr val="083F56"/>
              </a:buClr>
              <a:buFont typeface="Wingdings" panose="05000000000000000000" pitchFamily="2" charset="2"/>
              <a:buChar char="§"/>
            </a:pPr>
            <a:r>
              <a:rPr lang="en-US" sz="1400" dirty="0">
                <a:solidFill>
                  <a:srgbClr val="083F56"/>
                </a:solidFill>
                <a:cs typeface="Rubik" panose="020B0604020202020204" charset="-79"/>
              </a:rPr>
              <a:t>PatientView is a research, publishing, and consultancy group, created out of a belief that the views of patients should be considered in all important healthcare decisions.</a:t>
            </a:r>
          </a:p>
          <a:p>
            <a:pPr marL="371475" indent="-371475">
              <a:spcAft>
                <a:spcPts val="975"/>
              </a:spcAft>
              <a:buClr>
                <a:srgbClr val="083F56"/>
              </a:buClr>
              <a:buFont typeface="Wingdings" panose="05000000000000000000" pitchFamily="2" charset="2"/>
              <a:buChar char="§"/>
            </a:pPr>
            <a:r>
              <a:rPr lang="en-US" sz="1400" dirty="0">
                <a:solidFill>
                  <a:srgbClr val="083F56"/>
                </a:solidFill>
                <a:cs typeface="Rubik" panose="020B0604020202020204" charset="-79"/>
              </a:rPr>
              <a:t>PatientView has an extensive reach of 40,000 patient groups worldwide (drawn from across most therapy areas, and from almost every country).</a:t>
            </a:r>
          </a:p>
          <a:p>
            <a:pPr marL="371475" indent="-371475">
              <a:spcAft>
                <a:spcPts val="975"/>
              </a:spcAft>
              <a:buClr>
                <a:srgbClr val="083F56"/>
              </a:buClr>
              <a:buFont typeface="Wingdings" panose="05000000000000000000" pitchFamily="2" charset="2"/>
              <a:buChar char="§"/>
            </a:pPr>
            <a:r>
              <a:rPr lang="en-US" sz="1400" dirty="0">
                <a:solidFill>
                  <a:srgbClr val="083F56"/>
                </a:solidFill>
                <a:cs typeface="Rubik" panose="020B0604020202020204" charset="-79"/>
              </a:rPr>
              <a:t>PatientView amplifies the powerful voice of patient groups, and works to ensure that their insights are heard by the pharmaceutical industry, and by other major healthcare stakeholders—all with the aim of enacting meaningful, positive change.</a:t>
            </a:r>
            <a:endParaRPr lang="en-GB" sz="1400" dirty="0">
              <a:solidFill>
                <a:srgbClr val="083F56"/>
              </a:solidFill>
              <a:cs typeface="Rubik" panose="020B0604020202020204" charset="-79"/>
            </a:endParaRPr>
          </a:p>
        </p:txBody>
      </p:sp>
      <p:pic>
        <p:nvPicPr>
          <p:cNvPr id="8" name="Imagen 21">
            <a:extLst>
              <a:ext uri="{FF2B5EF4-FFF2-40B4-BE49-F238E27FC236}">
                <a16:creationId xmlns:a16="http://schemas.microsoft.com/office/drawing/2014/main" id="{7F40AB0F-E9CD-F3DE-41FC-0DDA28898871}"/>
              </a:ext>
            </a:extLst>
          </p:cNvPr>
          <p:cNvPicPr>
            <a:picLocks noChangeAspect="1"/>
          </p:cNvPicPr>
          <p:nvPr/>
        </p:nvPicPr>
        <p:blipFill>
          <a:blip r:embed="rId5"/>
          <a:stretch>
            <a:fillRect/>
          </a:stretch>
        </p:blipFill>
        <p:spPr>
          <a:xfrm>
            <a:off x="865543" y="5305024"/>
            <a:ext cx="1115657" cy="1115657"/>
          </a:xfrm>
          <a:prstGeom prst="rect">
            <a:avLst/>
          </a:prstGeom>
        </p:spPr>
      </p:pic>
      <p:sp>
        <p:nvSpPr>
          <p:cNvPr id="9" name="TextBox 8">
            <a:extLst>
              <a:ext uri="{FF2B5EF4-FFF2-40B4-BE49-F238E27FC236}">
                <a16:creationId xmlns:a16="http://schemas.microsoft.com/office/drawing/2014/main" id="{0BE7C9D1-B862-F91F-FA3E-076914141C0F}"/>
              </a:ext>
            </a:extLst>
          </p:cNvPr>
          <p:cNvSpPr txBox="1"/>
          <p:nvPr/>
        </p:nvSpPr>
        <p:spPr>
          <a:xfrm>
            <a:off x="6403317" y="1622457"/>
            <a:ext cx="5200104" cy="2718693"/>
          </a:xfrm>
          <a:prstGeom prst="rect">
            <a:avLst/>
          </a:prstGeom>
          <a:noFill/>
        </p:spPr>
        <p:txBody>
          <a:bodyPr wrap="square" rtlCol="0">
            <a:spAutoFit/>
          </a:bodyPr>
          <a:lstStyle/>
          <a:p>
            <a:pPr marL="371475" indent="-371475">
              <a:spcAft>
                <a:spcPts val="975"/>
              </a:spcAft>
              <a:buClr>
                <a:srgbClr val="083F56"/>
              </a:buClr>
              <a:buFont typeface="Wingdings" panose="05000000000000000000" pitchFamily="2" charset="2"/>
              <a:buChar char="§"/>
            </a:pPr>
            <a:r>
              <a:rPr lang="en-US" sz="1400" dirty="0">
                <a:solidFill>
                  <a:srgbClr val="083F56"/>
                </a:solidFill>
                <a:cs typeface="Rubik" panose="020B0604020202020204" charset="-79"/>
              </a:rPr>
              <a:t>Patient groups possess a unique understanding of the needs of patients, and represent the collated voice of patients.</a:t>
            </a:r>
          </a:p>
          <a:p>
            <a:pPr marL="371475" indent="-371475">
              <a:spcAft>
                <a:spcPts val="975"/>
              </a:spcAft>
              <a:buClr>
                <a:srgbClr val="083F56"/>
              </a:buClr>
              <a:buFont typeface="Wingdings" panose="05000000000000000000" pitchFamily="2" charset="2"/>
              <a:buChar char="§"/>
            </a:pPr>
            <a:r>
              <a:rPr lang="en-US" sz="1400" dirty="0">
                <a:solidFill>
                  <a:srgbClr val="083F56"/>
                </a:solidFill>
                <a:cs typeface="Rubik" panose="020B0604020202020204" charset="-79"/>
              </a:rPr>
              <a:t>Patient groups have taken on an increasingly significant role in healthcare—from policy and advocacy, through to the direct provision of services to patients.</a:t>
            </a:r>
          </a:p>
          <a:p>
            <a:pPr marL="371475" indent="-371475">
              <a:buClr>
                <a:srgbClr val="083F56"/>
              </a:buClr>
              <a:buFont typeface="Wingdings" panose="05000000000000000000" pitchFamily="2" charset="2"/>
              <a:buChar char="§"/>
            </a:pPr>
            <a:r>
              <a:rPr lang="en-US" sz="1400" dirty="0">
                <a:solidFill>
                  <a:srgbClr val="083F56"/>
                </a:solidFill>
                <a:cs typeface="Rubik" panose="020B0604020202020204" charset="-79"/>
              </a:rPr>
              <a:t>Despite having a growing influence on the shaping of healthcare, patient groups are often misunderstood</a:t>
            </a:r>
          </a:p>
          <a:p>
            <a:pPr marL="360000">
              <a:spcAft>
                <a:spcPts val="975"/>
              </a:spcAft>
              <a:buClr>
                <a:srgbClr val="083F56"/>
              </a:buClr>
            </a:pPr>
            <a:r>
              <a:rPr lang="en-US" sz="1400" dirty="0">
                <a:solidFill>
                  <a:srgbClr val="083F56"/>
                </a:solidFill>
                <a:cs typeface="Rubik" panose="020B0604020202020204" charset="-79"/>
              </a:rPr>
              <a:t>—seen primarily as patient-support networks, rather than as key contributors to healthcare decision-making and advocacy.</a:t>
            </a:r>
          </a:p>
        </p:txBody>
      </p:sp>
      <p:pic>
        <p:nvPicPr>
          <p:cNvPr id="10" name="Graphic 9" descr="Group of people with solid fill">
            <a:extLst>
              <a:ext uri="{FF2B5EF4-FFF2-40B4-BE49-F238E27FC236}">
                <a16:creationId xmlns:a16="http://schemas.microsoft.com/office/drawing/2014/main" id="{67F01111-F3CE-5BFB-AB43-35E886A0BE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10800" y="4704616"/>
            <a:ext cx="1678950" cy="1678950"/>
          </a:xfrm>
          <a:prstGeom prst="rect">
            <a:avLst/>
          </a:prstGeom>
        </p:spPr>
      </p:pic>
      <p:sp>
        <p:nvSpPr>
          <p:cNvPr id="11" name="Slide Number Placeholder 1">
            <a:extLst>
              <a:ext uri="{FF2B5EF4-FFF2-40B4-BE49-F238E27FC236}">
                <a16:creationId xmlns:a16="http://schemas.microsoft.com/office/drawing/2014/main" id="{CBAACE01-A23F-91CB-C58C-8EB6DE173675}"/>
              </a:ext>
            </a:extLst>
          </p:cNvPr>
          <p:cNvSpPr txBox="1">
            <a:spLocks/>
          </p:cNvSpPr>
          <p:nvPr/>
        </p:nvSpPr>
        <p:spPr>
          <a:xfrm>
            <a:off x="11263395" y="0"/>
            <a:ext cx="487836" cy="476672"/>
          </a:xfrm>
          <a:prstGeom prst="rect">
            <a:avLst/>
          </a:prstGeom>
          <a:solidFill>
            <a:schemeClr val="tx1">
              <a:alpha val="30000"/>
            </a:schemeClr>
          </a:solidFill>
        </p:spPr>
        <p:txBody>
          <a:bodyPr vert="horz" lIns="91440" tIns="45720" rIns="91440" bIns="45720" rtlCol="0" anchor="ctr" anchorCtr="0"/>
          <a:lstStyle>
            <a:defPPr>
              <a:defRPr lang="en-US"/>
            </a:defPPr>
            <a:lvl1pPr marL="0" algn="r" defTabSz="914400" rtl="0" eaLnBrk="1" latinLnBrk="0" hangingPunct="1">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latin typeface="Futura PT Bold" panose="020B0502020204020303" pitchFamily="34" charset="77"/>
              </a:rPr>
              <a:t>2</a:t>
            </a:r>
            <a:endParaRPr lang="en-GB" sz="1400" b="1" i="0" dirty="0">
              <a:latin typeface="Futura PT Bold" panose="020B0502020204020303" pitchFamily="34" charset="77"/>
            </a:endParaRPr>
          </a:p>
        </p:txBody>
      </p:sp>
    </p:spTree>
    <p:extLst>
      <p:ext uri="{BB962C8B-B14F-4D97-AF65-F5344CB8AC3E}">
        <p14:creationId xmlns:p14="http://schemas.microsoft.com/office/powerpoint/2010/main" val="3489968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83380-B61F-7C5B-D05F-07899D9C9C49}"/>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58949F-A69E-CF8A-0288-A52472D9DAC0}"/>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20" name="Slide Number Placeholder 1">
            <a:extLst>
              <a:ext uri="{FF2B5EF4-FFF2-40B4-BE49-F238E27FC236}">
                <a16:creationId xmlns:a16="http://schemas.microsoft.com/office/drawing/2014/main" id="{AA8EF8D7-9886-068F-0413-3DAA3D37E046}"/>
              </a:ext>
            </a:extLst>
          </p:cNvPr>
          <p:cNvSpPr txBox="1">
            <a:spLocks/>
          </p:cNvSpPr>
          <p:nvPr/>
        </p:nvSpPr>
        <p:spPr>
          <a:xfrm>
            <a:off x="11263395" y="0"/>
            <a:ext cx="487836" cy="476672"/>
          </a:xfrm>
          <a:prstGeom prst="rect">
            <a:avLst/>
          </a:prstGeom>
          <a:solidFill>
            <a:schemeClr val="tx1">
              <a:alpha val="30000"/>
            </a:schemeClr>
          </a:solidFill>
        </p:spPr>
        <p:txBody>
          <a:bodyPr vert="horz" lIns="91440" tIns="45720" rIns="91440" bIns="45720" rtlCol="0" anchor="ctr" anchorCtr="0"/>
          <a:lstStyle>
            <a:defPPr>
              <a:defRPr lang="en-US"/>
            </a:defPPr>
            <a:lvl1pPr marL="0" algn="r" defTabSz="914400" rtl="0" eaLnBrk="1" latinLnBrk="0" hangingPunct="1">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i="0" dirty="0">
                <a:latin typeface="Futura PT Bold" panose="020B0502020204020303" pitchFamily="34" charset="77"/>
              </a:rPr>
              <a:t>38</a:t>
            </a:r>
          </a:p>
        </p:txBody>
      </p:sp>
      <p:pic>
        <p:nvPicPr>
          <p:cNvPr id="9" name="Imagen 3">
            <a:extLst>
              <a:ext uri="{FF2B5EF4-FFF2-40B4-BE49-F238E27FC236}">
                <a16:creationId xmlns:a16="http://schemas.microsoft.com/office/drawing/2014/main" id="{A2DEA967-08D1-CE74-391E-F5C0197E99FC}"/>
              </a:ext>
            </a:extLst>
          </p:cNvPr>
          <p:cNvPicPr>
            <a:picLocks noChangeAspect="1"/>
          </p:cNvPicPr>
          <p:nvPr/>
        </p:nvPicPr>
        <p:blipFill>
          <a:blip r:embed="rId2"/>
          <a:stretch>
            <a:fillRect/>
          </a:stretch>
        </p:blipFill>
        <p:spPr>
          <a:xfrm>
            <a:off x="104571" y="200596"/>
            <a:ext cx="5886846" cy="998555"/>
          </a:xfrm>
          <a:prstGeom prst="rect">
            <a:avLst/>
          </a:prstGeom>
        </p:spPr>
      </p:pic>
      <p:pic>
        <p:nvPicPr>
          <p:cNvPr id="11" name="Imagen 4">
            <a:extLst>
              <a:ext uri="{FF2B5EF4-FFF2-40B4-BE49-F238E27FC236}">
                <a16:creationId xmlns:a16="http://schemas.microsoft.com/office/drawing/2014/main" id="{73731EA8-D7B7-D041-2D93-EC262B4907DA}"/>
              </a:ext>
            </a:extLst>
          </p:cNvPr>
          <p:cNvPicPr>
            <a:picLocks noChangeAspect="1"/>
          </p:cNvPicPr>
          <p:nvPr/>
        </p:nvPicPr>
        <p:blipFill>
          <a:blip r:embed="rId3"/>
          <a:stretch>
            <a:fillRect/>
          </a:stretch>
        </p:blipFill>
        <p:spPr>
          <a:xfrm>
            <a:off x="549055" y="141890"/>
            <a:ext cx="5202621" cy="918193"/>
          </a:xfrm>
          <a:prstGeom prst="rect">
            <a:avLst/>
          </a:prstGeom>
        </p:spPr>
      </p:pic>
      <p:pic>
        <p:nvPicPr>
          <p:cNvPr id="12" name="Imagen 5">
            <a:extLst>
              <a:ext uri="{FF2B5EF4-FFF2-40B4-BE49-F238E27FC236}">
                <a16:creationId xmlns:a16="http://schemas.microsoft.com/office/drawing/2014/main" id="{9B63BA1A-A0A7-F58B-3430-07271426FFB6}"/>
              </a:ext>
            </a:extLst>
          </p:cNvPr>
          <p:cNvPicPr>
            <a:picLocks noChangeAspect="1"/>
          </p:cNvPicPr>
          <p:nvPr/>
        </p:nvPicPr>
        <p:blipFill>
          <a:blip r:embed="rId4"/>
          <a:stretch>
            <a:fillRect/>
          </a:stretch>
        </p:blipFill>
        <p:spPr>
          <a:xfrm>
            <a:off x="1037958" y="438458"/>
            <a:ext cx="325056" cy="325056"/>
          </a:xfrm>
          <a:prstGeom prst="rect">
            <a:avLst/>
          </a:prstGeom>
        </p:spPr>
      </p:pic>
      <p:sp>
        <p:nvSpPr>
          <p:cNvPr id="13" name="Google Shape;90;p2">
            <a:extLst>
              <a:ext uri="{FF2B5EF4-FFF2-40B4-BE49-F238E27FC236}">
                <a16:creationId xmlns:a16="http://schemas.microsoft.com/office/drawing/2014/main" id="{6A6C30E8-979F-4F00-3A9F-2321A67FAFF6}"/>
              </a:ext>
            </a:extLst>
          </p:cNvPr>
          <p:cNvSpPr txBox="1"/>
          <p:nvPr/>
        </p:nvSpPr>
        <p:spPr>
          <a:xfrm>
            <a:off x="1586310" y="224650"/>
            <a:ext cx="3884323" cy="775179"/>
          </a:xfrm>
          <a:prstGeom prst="rect">
            <a:avLst/>
          </a:prstGeom>
          <a:noFill/>
          <a:ln>
            <a:noFill/>
          </a:ln>
        </p:spPr>
        <p:txBody>
          <a:bodyPr spcFirstLastPara="1" wrap="square" lIns="74283" tIns="37131" rIns="74283" bIns="37131" anchor="t" anchorCtr="0">
            <a:spAutoFit/>
          </a:bodyPr>
          <a:lstStyle/>
          <a:p>
            <a:r>
              <a:rPr lang="en-GB" sz="2275" b="1" i="1" dirty="0">
                <a:solidFill>
                  <a:srgbClr val="575756"/>
                </a:solidFill>
                <a:ea typeface="Helvetica Neue" panose="02000503000000020004" pitchFamily="2" charset="0"/>
                <a:cs typeface="Rubik Bold" pitchFamily="2" charset="-79"/>
              </a:rPr>
              <a:t>Methodology</a:t>
            </a:r>
            <a:r>
              <a:rPr lang="en-GB" sz="2275" i="1" dirty="0">
                <a:solidFill>
                  <a:srgbClr val="575756"/>
                </a:solidFill>
                <a:ea typeface="Helvetica Neue" panose="02000503000000020004" pitchFamily="2" charset="0"/>
                <a:cs typeface="Rubik Bold" pitchFamily="2" charset="-79"/>
              </a:rPr>
              <a:t> behind ‘Corporate Reputation’</a:t>
            </a:r>
            <a:endParaRPr lang="en-US" sz="2275" i="1" dirty="0">
              <a:solidFill>
                <a:srgbClr val="575756"/>
              </a:solidFill>
              <a:ea typeface="Helvetica Neue" panose="02000503000000020004" pitchFamily="2" charset="0"/>
              <a:cs typeface="Rubik Bold" pitchFamily="2" charset="-79"/>
            </a:endParaRPr>
          </a:p>
        </p:txBody>
      </p:sp>
      <p:sp>
        <p:nvSpPr>
          <p:cNvPr id="16" name="TextBox 15">
            <a:extLst>
              <a:ext uri="{FF2B5EF4-FFF2-40B4-BE49-F238E27FC236}">
                <a16:creationId xmlns:a16="http://schemas.microsoft.com/office/drawing/2014/main" id="{2754B586-2A55-0A3F-F3C3-BB84E4C24C71}"/>
              </a:ext>
            </a:extLst>
          </p:cNvPr>
          <p:cNvSpPr txBox="1"/>
          <p:nvPr/>
        </p:nvSpPr>
        <p:spPr>
          <a:xfrm>
            <a:off x="517766" y="1676310"/>
            <a:ext cx="5198684" cy="4493538"/>
          </a:xfrm>
          <a:prstGeom prst="rect">
            <a:avLst/>
          </a:prstGeom>
          <a:noFill/>
        </p:spPr>
        <p:txBody>
          <a:bodyPr wrap="square" rtlCol="0">
            <a:spAutoFit/>
          </a:bodyPr>
          <a:lstStyle/>
          <a:p>
            <a:pPr marL="12700"/>
            <a:r>
              <a:rPr lang="en-GB" sz="1600" kern="1400" dirty="0" err="1">
                <a:solidFill>
                  <a:srgbClr val="000000"/>
                </a:solidFill>
                <a:latin typeface="Rubik" pitchFamily="2" charset="-79"/>
                <a:cs typeface="Rubik" pitchFamily="2" charset="-79"/>
              </a:rPr>
              <a:t>PatientView’s</a:t>
            </a:r>
            <a:r>
              <a:rPr lang="en-GB" sz="1600" kern="1400" dirty="0">
                <a:solidFill>
                  <a:srgbClr val="000000"/>
                </a:solidFill>
                <a:latin typeface="Rubik" pitchFamily="2" charset="-79"/>
                <a:cs typeface="Rubik" pitchFamily="2" charset="-79"/>
              </a:rPr>
              <a:t> annual online ‘</a:t>
            </a:r>
            <a:r>
              <a:rPr lang="en-GB" sz="1600" i="1" kern="1400" dirty="0">
                <a:solidFill>
                  <a:srgbClr val="000000"/>
                </a:solidFill>
                <a:latin typeface="Rubik" pitchFamily="2" charset="-79"/>
                <a:cs typeface="Rubik" pitchFamily="2" charset="-79"/>
              </a:rPr>
              <a:t>Corporate Reputation of Pharma</a:t>
            </a:r>
            <a:r>
              <a:rPr lang="en-GB" sz="1600" kern="1400" dirty="0">
                <a:solidFill>
                  <a:srgbClr val="000000"/>
                </a:solidFill>
                <a:latin typeface="Rubik" pitchFamily="2" charset="-79"/>
                <a:cs typeface="Rubik" pitchFamily="2" charset="-79"/>
              </a:rPr>
              <a:t>’ survey, conducted between November-February, measures various aspects of pharma’s performance at corporate reputation—always from a patient perspective.</a:t>
            </a:r>
          </a:p>
          <a:p>
            <a:pPr marL="12700"/>
            <a:endParaRPr lang="en-GB" sz="1000" kern="1400" dirty="0">
              <a:solidFill>
                <a:srgbClr val="000000"/>
              </a:solidFill>
              <a:latin typeface="Rubik" pitchFamily="2" charset="-79"/>
              <a:cs typeface="Rubik" pitchFamily="2" charset="-79"/>
            </a:endParaRPr>
          </a:p>
          <a:p>
            <a:pPr marL="12700"/>
            <a:r>
              <a:rPr lang="en-GB" sz="1600" kern="1400" dirty="0">
                <a:solidFill>
                  <a:srgbClr val="000000"/>
                </a:solidFill>
                <a:latin typeface="Rubik" pitchFamily="2" charset="-79"/>
                <a:cs typeface="Rubik" pitchFamily="2" charset="-79"/>
              </a:rPr>
              <a:t>During the course of the survey’s 13-year history, pharma companies and patient groups alike have contributed to the design of the survey questionnaire. The survey questionnaire is divided into two sections, to assess …</a:t>
            </a:r>
            <a:endParaRPr lang="en-GB" sz="1600" kern="1400" dirty="0">
              <a:solidFill>
                <a:srgbClr val="074059"/>
              </a:solidFill>
              <a:latin typeface="Rubik" pitchFamily="2" charset="-79"/>
              <a:cs typeface="Rubik" pitchFamily="2" charset="-79"/>
            </a:endParaRPr>
          </a:p>
          <a:p>
            <a:pPr marL="12700"/>
            <a:endParaRPr lang="en-GB" sz="1000" kern="1400" dirty="0">
              <a:solidFill>
                <a:srgbClr val="074059"/>
              </a:solidFill>
              <a:latin typeface="Rubik" pitchFamily="2" charset="-79"/>
              <a:cs typeface="Rubik" pitchFamily="2" charset="-79"/>
            </a:endParaRPr>
          </a:p>
          <a:p>
            <a:pPr marL="300150" indent="-285750">
              <a:buFont typeface="Wingdings 3" panose="05040102010807070707" pitchFamily="18" charset="2"/>
              <a:buChar char="}"/>
            </a:pPr>
            <a:r>
              <a:rPr lang="en-GB" sz="1600" kern="1400" dirty="0">
                <a:solidFill>
                  <a:srgbClr val="000000"/>
                </a:solidFill>
                <a:latin typeface="Rubik" pitchFamily="2" charset="-79"/>
                <a:cs typeface="Rubik" pitchFamily="2" charset="-79"/>
                <a:sym typeface="Wingdings 3"/>
              </a:rPr>
              <a:t>Firstly, </a:t>
            </a:r>
            <a:r>
              <a:rPr lang="en-GB" sz="1600" kern="1400" dirty="0">
                <a:solidFill>
                  <a:srgbClr val="000000"/>
                </a:solidFill>
                <a:latin typeface="Rubik" pitchFamily="2" charset="-79"/>
                <a:cs typeface="Rubik" pitchFamily="2" charset="-79"/>
              </a:rPr>
              <a:t>the performance of the </a:t>
            </a:r>
            <a:r>
              <a:rPr lang="en-GB" sz="1600" kern="1400" dirty="0">
                <a:solidFill>
                  <a:srgbClr val="0070C0"/>
                </a:solidFill>
                <a:latin typeface="Rubik" pitchFamily="2" charset="-79"/>
                <a:cs typeface="Rubik" pitchFamily="2" charset="-79"/>
              </a:rPr>
              <a:t>pharma industry (as a whole) at activities important to patients and patient groups</a:t>
            </a:r>
            <a:r>
              <a:rPr lang="en-GB" sz="1600" kern="1400" dirty="0">
                <a:solidFill>
                  <a:srgbClr val="000000"/>
                </a:solidFill>
                <a:latin typeface="Rubik" pitchFamily="2" charset="-79"/>
                <a:cs typeface="Rubik" pitchFamily="2" charset="-79"/>
              </a:rPr>
              <a:t>.</a:t>
            </a:r>
            <a:endParaRPr lang="en-GB" sz="1600" b="1" kern="1400" dirty="0">
              <a:solidFill>
                <a:srgbClr val="0070C0"/>
              </a:solidFill>
              <a:latin typeface="Rubik" pitchFamily="2" charset="-79"/>
              <a:cs typeface="Rubik" pitchFamily="2" charset="-79"/>
            </a:endParaRPr>
          </a:p>
          <a:p>
            <a:pPr marL="14400"/>
            <a:endParaRPr lang="en-GB" sz="1000" kern="1400" dirty="0">
              <a:solidFill>
                <a:srgbClr val="000000"/>
              </a:solidFill>
              <a:latin typeface="Rubik" pitchFamily="2" charset="-79"/>
              <a:cs typeface="Rubik" pitchFamily="2" charset="-79"/>
              <a:sym typeface="Wingdings 3"/>
            </a:endParaRPr>
          </a:p>
          <a:p>
            <a:pPr marL="300150" indent="-285750">
              <a:buFont typeface="Wingdings 3" panose="05040102010807070707" pitchFamily="18" charset="2"/>
              <a:buChar char="}"/>
            </a:pPr>
            <a:r>
              <a:rPr lang="en-GB" sz="1600" kern="1400" dirty="0">
                <a:solidFill>
                  <a:srgbClr val="000000"/>
                </a:solidFill>
                <a:latin typeface="Rubik" pitchFamily="2" charset="-79"/>
                <a:cs typeface="Rubik" pitchFamily="2" charset="-79"/>
                <a:sym typeface="Wingdings 3"/>
              </a:rPr>
              <a:t>Secondly, Brazilian patient-group </a:t>
            </a:r>
            <a:r>
              <a:rPr lang="en-GB" sz="1600" spc="-85" dirty="0">
                <a:solidFill>
                  <a:srgbClr val="0070C0"/>
                </a:solidFill>
                <a:latin typeface="Rubik" pitchFamily="2" charset="-79"/>
                <a:cs typeface="Rubik" pitchFamily="2" charset="-79"/>
              </a:rPr>
              <a:t>advice on how pharma can improve its corporate  reputation—from the perspective of patients</a:t>
            </a:r>
            <a:r>
              <a:rPr lang="en-GB" sz="1600" kern="1400" dirty="0">
                <a:solidFill>
                  <a:srgbClr val="000000"/>
                </a:solidFill>
                <a:latin typeface="Rubik" pitchFamily="2" charset="-79"/>
                <a:cs typeface="Rubik" pitchFamily="2" charset="-79"/>
              </a:rPr>
              <a:t>.</a:t>
            </a:r>
            <a:endParaRPr lang="en-US" sz="1600" dirty="0">
              <a:cs typeface="Rubik" panose="020B0604020202020204" charset="-79"/>
            </a:endParaRPr>
          </a:p>
        </p:txBody>
      </p:sp>
      <p:sp>
        <p:nvSpPr>
          <p:cNvPr id="2" name="TextBox 1">
            <a:extLst>
              <a:ext uri="{FF2B5EF4-FFF2-40B4-BE49-F238E27FC236}">
                <a16:creationId xmlns:a16="http://schemas.microsoft.com/office/drawing/2014/main" id="{3B2C2D86-B2A4-B614-E846-E6C91F0670ED}"/>
              </a:ext>
            </a:extLst>
          </p:cNvPr>
          <p:cNvSpPr txBox="1"/>
          <p:nvPr/>
        </p:nvSpPr>
        <p:spPr>
          <a:xfrm>
            <a:off x="6451155" y="1492725"/>
            <a:ext cx="2945913" cy="2616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975"/>
              </a:spcAft>
              <a:buClr>
                <a:srgbClr val="083F56"/>
              </a:buClr>
              <a:buSzTx/>
              <a:tabLst/>
              <a:defRPr/>
            </a:pPr>
            <a:r>
              <a:rPr lang="en-US" sz="1100" i="1" dirty="0">
                <a:solidFill>
                  <a:srgbClr val="083F56"/>
                </a:solidFill>
                <a:latin typeface="Rubik" panose="020B0604020202020204" charset="-79"/>
                <a:cs typeface="Rubik" panose="020B0604020202020204" charset="-79"/>
              </a:rPr>
              <a:t>Percentage of total </a:t>
            </a:r>
            <a:endParaRPr kumimoji="0" lang="en-GB" sz="1100" b="0" i="1" u="none" strike="noStrike" kern="1200" cap="none" spc="0" normalizeH="0" baseline="0" noProof="0" dirty="0">
              <a:ln>
                <a:noFill/>
              </a:ln>
              <a:solidFill>
                <a:srgbClr val="083F56"/>
              </a:solidFill>
              <a:effectLst/>
              <a:uLnTx/>
              <a:uFillTx/>
              <a:latin typeface="Rubik" panose="020B0604020202020204" charset="-79"/>
              <a:ea typeface="+mn-ea"/>
              <a:cs typeface="Rubik" panose="020B0604020202020204" charset="-79"/>
            </a:endParaRPr>
          </a:p>
        </p:txBody>
      </p:sp>
      <p:sp>
        <p:nvSpPr>
          <p:cNvPr id="3" name="TextBox 2">
            <a:extLst>
              <a:ext uri="{FF2B5EF4-FFF2-40B4-BE49-F238E27FC236}">
                <a16:creationId xmlns:a16="http://schemas.microsoft.com/office/drawing/2014/main" id="{5EC450DD-7F15-A0A5-9B42-554126F5C571}"/>
              </a:ext>
            </a:extLst>
          </p:cNvPr>
          <p:cNvSpPr txBox="1"/>
          <p:nvPr/>
        </p:nvSpPr>
        <p:spPr>
          <a:xfrm>
            <a:off x="6393401" y="704754"/>
            <a:ext cx="4143092" cy="646331"/>
          </a:xfrm>
          <a:prstGeom prst="rect">
            <a:avLst/>
          </a:prstGeom>
          <a:noFill/>
        </p:spPr>
        <p:txBody>
          <a:bodyPr wrap="square" rtlCol="0">
            <a:spAutoFit/>
          </a:bodyPr>
          <a:lstStyle/>
          <a:p>
            <a:r>
              <a:rPr lang="en-GB" sz="1200" b="1" dirty="0">
                <a:solidFill>
                  <a:srgbClr val="083F56"/>
                </a:solidFill>
                <a:latin typeface="Rubik" panose="020B0604020202020204" charset="-79"/>
                <a:cs typeface="Rubik" panose="020B0604020202020204" charset="-79"/>
              </a:rPr>
              <a:t>Speciality profile of the 131 Brazilian patient groups which responded to the online 2023 ‘</a:t>
            </a:r>
            <a:r>
              <a:rPr lang="en-GB" sz="1200" b="1" i="1" dirty="0">
                <a:solidFill>
                  <a:srgbClr val="083F56"/>
                </a:solidFill>
                <a:latin typeface="Rubik" panose="020B0604020202020204" charset="-79"/>
                <a:cs typeface="Rubik" panose="020B0604020202020204" charset="-79"/>
              </a:rPr>
              <a:t>Corporate Reputation of Pharma</a:t>
            </a:r>
            <a:r>
              <a:rPr lang="en-GB" sz="1200" b="1" dirty="0">
                <a:solidFill>
                  <a:srgbClr val="083F56"/>
                </a:solidFill>
                <a:latin typeface="Rubik" panose="020B0604020202020204" charset="-79"/>
                <a:cs typeface="Rubik" panose="020B0604020202020204" charset="-79"/>
              </a:rPr>
              <a:t>’ survey </a:t>
            </a:r>
          </a:p>
        </p:txBody>
      </p:sp>
      <p:pic>
        <p:nvPicPr>
          <p:cNvPr id="4" name="Picture 3">
            <a:extLst>
              <a:ext uri="{FF2B5EF4-FFF2-40B4-BE49-F238E27FC236}">
                <a16:creationId xmlns:a16="http://schemas.microsoft.com/office/drawing/2014/main" id="{55997E01-D01F-6572-6267-A715789AD1DA}"/>
              </a:ext>
            </a:extLst>
          </p:cNvPr>
          <p:cNvPicPr>
            <a:picLocks noChangeAspect="1"/>
          </p:cNvPicPr>
          <p:nvPr/>
        </p:nvPicPr>
        <p:blipFill>
          <a:blip r:embed="rId5"/>
          <a:srcRect b="48757"/>
          <a:stretch/>
        </p:blipFill>
        <p:spPr>
          <a:xfrm>
            <a:off x="6294691" y="1808857"/>
            <a:ext cx="2556914" cy="3089042"/>
          </a:xfrm>
          <a:prstGeom prst="rect">
            <a:avLst/>
          </a:prstGeom>
        </p:spPr>
      </p:pic>
      <p:pic>
        <p:nvPicPr>
          <p:cNvPr id="6" name="Picture 5">
            <a:extLst>
              <a:ext uri="{FF2B5EF4-FFF2-40B4-BE49-F238E27FC236}">
                <a16:creationId xmlns:a16="http://schemas.microsoft.com/office/drawing/2014/main" id="{FA2F2951-1087-2DB1-6972-08D8A31E7125}"/>
              </a:ext>
            </a:extLst>
          </p:cNvPr>
          <p:cNvPicPr>
            <a:picLocks noChangeAspect="1"/>
          </p:cNvPicPr>
          <p:nvPr/>
        </p:nvPicPr>
        <p:blipFill>
          <a:blip r:embed="rId5"/>
          <a:srcRect t="51671"/>
          <a:stretch/>
        </p:blipFill>
        <p:spPr>
          <a:xfrm>
            <a:off x="8950399" y="1896688"/>
            <a:ext cx="2556914" cy="2913379"/>
          </a:xfrm>
          <a:prstGeom prst="rect">
            <a:avLst/>
          </a:prstGeom>
        </p:spPr>
      </p:pic>
    </p:spTree>
    <p:extLst>
      <p:ext uri="{BB962C8B-B14F-4D97-AF65-F5344CB8AC3E}">
        <p14:creationId xmlns:p14="http://schemas.microsoft.com/office/powerpoint/2010/main" val="2888293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92E56-C1C7-634B-7624-1F42E9573D6D}"/>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3C355E2-5C51-5DB0-B0AF-949FB15B2495}"/>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20" name="Slide Number Placeholder 1">
            <a:extLst>
              <a:ext uri="{FF2B5EF4-FFF2-40B4-BE49-F238E27FC236}">
                <a16:creationId xmlns:a16="http://schemas.microsoft.com/office/drawing/2014/main" id="{344E3AC5-B065-898B-A661-DBBBF0876B48}"/>
              </a:ext>
            </a:extLst>
          </p:cNvPr>
          <p:cNvSpPr txBox="1">
            <a:spLocks/>
          </p:cNvSpPr>
          <p:nvPr/>
        </p:nvSpPr>
        <p:spPr>
          <a:xfrm>
            <a:off x="11263395" y="0"/>
            <a:ext cx="487836" cy="476672"/>
          </a:xfrm>
          <a:prstGeom prst="rect">
            <a:avLst/>
          </a:prstGeom>
          <a:solidFill>
            <a:schemeClr val="tx1">
              <a:alpha val="30000"/>
            </a:schemeClr>
          </a:solidFill>
        </p:spPr>
        <p:txBody>
          <a:bodyPr vert="horz" lIns="91440" tIns="45720" rIns="91440" bIns="45720" rtlCol="0" anchor="ctr" anchorCtr="0"/>
          <a:lstStyle>
            <a:defPPr>
              <a:defRPr lang="en-US"/>
            </a:defPPr>
            <a:lvl1pPr marL="0" algn="r" defTabSz="914400" rtl="0" eaLnBrk="1" latinLnBrk="0" hangingPunct="1">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i="0" dirty="0">
                <a:latin typeface="Futura PT Bold" panose="020B0502020204020303" pitchFamily="34" charset="77"/>
              </a:rPr>
              <a:t>40</a:t>
            </a:r>
          </a:p>
        </p:txBody>
      </p:sp>
      <p:pic>
        <p:nvPicPr>
          <p:cNvPr id="9" name="Imagen 3">
            <a:extLst>
              <a:ext uri="{FF2B5EF4-FFF2-40B4-BE49-F238E27FC236}">
                <a16:creationId xmlns:a16="http://schemas.microsoft.com/office/drawing/2014/main" id="{D592E304-D2EE-6487-195A-AAA1F2817C1F}"/>
              </a:ext>
            </a:extLst>
          </p:cNvPr>
          <p:cNvPicPr>
            <a:picLocks noChangeAspect="1"/>
          </p:cNvPicPr>
          <p:nvPr/>
        </p:nvPicPr>
        <p:blipFill>
          <a:blip r:embed="rId2"/>
          <a:stretch>
            <a:fillRect/>
          </a:stretch>
        </p:blipFill>
        <p:spPr>
          <a:xfrm>
            <a:off x="104571" y="200596"/>
            <a:ext cx="5886846" cy="998555"/>
          </a:xfrm>
          <a:prstGeom prst="rect">
            <a:avLst/>
          </a:prstGeom>
        </p:spPr>
      </p:pic>
      <p:pic>
        <p:nvPicPr>
          <p:cNvPr id="11" name="Imagen 4">
            <a:extLst>
              <a:ext uri="{FF2B5EF4-FFF2-40B4-BE49-F238E27FC236}">
                <a16:creationId xmlns:a16="http://schemas.microsoft.com/office/drawing/2014/main" id="{B4646B5B-A37C-0095-271E-91497BD23C06}"/>
              </a:ext>
            </a:extLst>
          </p:cNvPr>
          <p:cNvPicPr>
            <a:picLocks noChangeAspect="1"/>
          </p:cNvPicPr>
          <p:nvPr/>
        </p:nvPicPr>
        <p:blipFill>
          <a:blip r:embed="rId3"/>
          <a:stretch>
            <a:fillRect/>
          </a:stretch>
        </p:blipFill>
        <p:spPr>
          <a:xfrm>
            <a:off x="549055" y="141890"/>
            <a:ext cx="5202621" cy="918193"/>
          </a:xfrm>
          <a:prstGeom prst="rect">
            <a:avLst/>
          </a:prstGeom>
        </p:spPr>
      </p:pic>
      <p:pic>
        <p:nvPicPr>
          <p:cNvPr id="12" name="Imagen 5">
            <a:extLst>
              <a:ext uri="{FF2B5EF4-FFF2-40B4-BE49-F238E27FC236}">
                <a16:creationId xmlns:a16="http://schemas.microsoft.com/office/drawing/2014/main" id="{0CD3BC47-F3BE-70D6-5C34-66DD722F0D17}"/>
              </a:ext>
            </a:extLst>
          </p:cNvPr>
          <p:cNvPicPr>
            <a:picLocks noChangeAspect="1"/>
          </p:cNvPicPr>
          <p:nvPr/>
        </p:nvPicPr>
        <p:blipFill>
          <a:blip r:embed="rId4"/>
          <a:stretch>
            <a:fillRect/>
          </a:stretch>
        </p:blipFill>
        <p:spPr>
          <a:xfrm>
            <a:off x="642053" y="491283"/>
            <a:ext cx="325056" cy="325056"/>
          </a:xfrm>
          <a:prstGeom prst="rect">
            <a:avLst/>
          </a:prstGeom>
        </p:spPr>
      </p:pic>
      <p:sp>
        <p:nvSpPr>
          <p:cNvPr id="13" name="Google Shape;90;p2">
            <a:extLst>
              <a:ext uri="{FF2B5EF4-FFF2-40B4-BE49-F238E27FC236}">
                <a16:creationId xmlns:a16="http://schemas.microsoft.com/office/drawing/2014/main" id="{93D7F3F4-B546-0C8F-7F22-1EFE75712523}"/>
              </a:ext>
            </a:extLst>
          </p:cNvPr>
          <p:cNvSpPr txBox="1"/>
          <p:nvPr/>
        </p:nvSpPr>
        <p:spPr>
          <a:xfrm>
            <a:off x="1138736" y="215024"/>
            <a:ext cx="4395792" cy="775179"/>
          </a:xfrm>
          <a:prstGeom prst="rect">
            <a:avLst/>
          </a:prstGeom>
          <a:noFill/>
          <a:ln>
            <a:noFill/>
          </a:ln>
        </p:spPr>
        <p:txBody>
          <a:bodyPr spcFirstLastPara="1" wrap="square" lIns="74283" tIns="37131" rIns="74283" bIns="37131" anchor="t" anchorCtr="0">
            <a:spAutoFit/>
          </a:bodyPr>
          <a:lstStyle/>
          <a:p>
            <a:r>
              <a:rPr lang="en-GB" sz="2275" b="1" i="1" dirty="0">
                <a:solidFill>
                  <a:srgbClr val="575756"/>
                </a:solidFill>
                <a:ea typeface="Helvetica Neue" panose="02000503000000020004" pitchFamily="2" charset="0"/>
                <a:cs typeface="Rubik Bold" pitchFamily="2" charset="-79"/>
              </a:rPr>
              <a:t>Executive Summary</a:t>
            </a:r>
            <a:r>
              <a:rPr lang="en-GB" sz="2275" i="1" dirty="0">
                <a:solidFill>
                  <a:srgbClr val="575756"/>
                </a:solidFill>
                <a:ea typeface="Helvetica Neue" panose="02000503000000020004" pitchFamily="2" charset="0"/>
                <a:cs typeface="Rubik Bold" pitchFamily="2" charset="-79"/>
              </a:rPr>
              <a:t>: </a:t>
            </a:r>
            <a:r>
              <a:rPr lang="en-US" sz="2275" i="1" dirty="0">
                <a:solidFill>
                  <a:srgbClr val="575756"/>
                </a:solidFill>
                <a:latin typeface="Rubik" pitchFamily="2" charset="-79"/>
                <a:ea typeface="Helvetica Neue" panose="02000503000000020004" pitchFamily="2" charset="0"/>
                <a:cs typeface="Rubik" pitchFamily="2" charset="-79"/>
              </a:rPr>
              <a:t>Brazilian patient groups on pharma</a:t>
            </a:r>
            <a:endParaRPr lang="en-US" sz="2275" i="1" dirty="0">
              <a:solidFill>
                <a:srgbClr val="575756"/>
              </a:solidFill>
              <a:ea typeface="Helvetica Neue" panose="02000503000000020004" pitchFamily="2" charset="0"/>
              <a:cs typeface="Rubik Bold" pitchFamily="2" charset="-79"/>
            </a:endParaRPr>
          </a:p>
        </p:txBody>
      </p:sp>
      <p:sp>
        <p:nvSpPr>
          <p:cNvPr id="16" name="TextBox 15">
            <a:extLst>
              <a:ext uri="{FF2B5EF4-FFF2-40B4-BE49-F238E27FC236}">
                <a16:creationId xmlns:a16="http://schemas.microsoft.com/office/drawing/2014/main" id="{8B84932C-3395-9541-38E1-5AD79A93E985}"/>
              </a:ext>
            </a:extLst>
          </p:cNvPr>
          <p:cNvSpPr txBox="1"/>
          <p:nvPr/>
        </p:nvSpPr>
        <p:spPr>
          <a:xfrm>
            <a:off x="448652" y="1683013"/>
            <a:ext cx="5198684" cy="4560223"/>
          </a:xfrm>
          <a:prstGeom prst="rect">
            <a:avLst/>
          </a:prstGeom>
          <a:noFill/>
        </p:spPr>
        <p:txBody>
          <a:bodyPr wrap="square" rtlCol="0">
            <a:spAutoFit/>
          </a:bodyPr>
          <a:lstStyle/>
          <a:p>
            <a:pPr marL="278606" indent="-278606">
              <a:buClr>
                <a:srgbClr val="083F56"/>
              </a:buClr>
              <a:buFont typeface="Wingdings" panose="05000000000000000000" pitchFamily="2" charset="2"/>
              <a:buChar char="§"/>
            </a:pPr>
            <a:r>
              <a:rPr lang="en-US" sz="1600" dirty="0">
                <a:solidFill>
                  <a:srgbClr val="083F56"/>
                </a:solidFill>
                <a:latin typeface="Rubik" panose="020B0604020202020204" charset="-79"/>
                <a:cs typeface="Rubik" panose="020B0604020202020204" charset="-79"/>
              </a:rPr>
              <a:t>The </a:t>
            </a:r>
            <a:r>
              <a:rPr lang="en-US" sz="1600" dirty="0">
                <a:solidFill>
                  <a:srgbClr val="0070C0"/>
                </a:solidFill>
                <a:latin typeface="Rubik" panose="020B0604020202020204" charset="-79"/>
                <a:cs typeface="Rubik" panose="020B0604020202020204" charset="-79"/>
              </a:rPr>
              <a:t>reputation of pharma </a:t>
            </a:r>
            <a:r>
              <a:rPr lang="en-US" sz="1600" dirty="0">
                <a:solidFill>
                  <a:srgbClr val="083F56"/>
                </a:solidFill>
                <a:latin typeface="Rubik" panose="020B0604020202020204" charset="-79"/>
                <a:cs typeface="Rubik" panose="020B0604020202020204" charset="-79"/>
              </a:rPr>
              <a:t>among patient groups in Brazil is </a:t>
            </a:r>
            <a:r>
              <a:rPr lang="en-US" sz="1600" b="1" dirty="0">
                <a:latin typeface="Rubik" panose="020B0604020202020204" charset="-79"/>
                <a:cs typeface="Rubik" panose="020B0604020202020204" charset="-79"/>
              </a:rPr>
              <a:t>high</a:t>
            </a:r>
            <a:r>
              <a:rPr lang="en-US" sz="1600" dirty="0">
                <a:solidFill>
                  <a:srgbClr val="083F56"/>
                </a:solidFill>
                <a:latin typeface="Rubik" panose="020B0604020202020204" charset="-79"/>
                <a:cs typeface="Rubik" panose="020B0604020202020204" charset="-79"/>
              </a:rPr>
              <a:t>—with </a:t>
            </a:r>
            <a:r>
              <a:rPr lang="en-US" sz="1600" b="1" dirty="0">
                <a:latin typeface="Rubik" panose="020B0604020202020204" charset="-79"/>
                <a:cs typeface="Rubik" panose="020B0604020202020204" charset="-79"/>
              </a:rPr>
              <a:t>80%</a:t>
            </a:r>
            <a:r>
              <a:rPr lang="en-US" sz="1600" dirty="0">
                <a:solidFill>
                  <a:srgbClr val="083F56"/>
                </a:solidFill>
                <a:latin typeface="Rubik" panose="020B0604020202020204" charset="-79"/>
                <a:cs typeface="Rubik" panose="020B0604020202020204" charset="-79"/>
              </a:rPr>
              <a:t> of Brazilian patient groups stating that the pharma industry has an “Excellent” or “Good” corporate reputation.</a:t>
            </a:r>
          </a:p>
          <a:p>
            <a:pPr marL="252000">
              <a:spcAft>
                <a:spcPts val="975"/>
              </a:spcAft>
              <a:buClr>
                <a:srgbClr val="083F56"/>
              </a:buClr>
            </a:pPr>
            <a:r>
              <a:rPr lang="en-US" sz="1600" dirty="0">
                <a:solidFill>
                  <a:srgbClr val="083F56"/>
                </a:solidFill>
                <a:latin typeface="Rubik" panose="020B0604020202020204" charset="-79"/>
                <a:cs typeface="Rubik" panose="020B0604020202020204" charset="-79"/>
              </a:rPr>
              <a:t>That reputation has been maintained over several years. </a:t>
            </a:r>
          </a:p>
          <a:p>
            <a:pPr marL="278606" indent="-278606">
              <a:buClr>
                <a:srgbClr val="083F56"/>
              </a:buClr>
              <a:buFont typeface="Wingdings" panose="05000000000000000000" pitchFamily="2" charset="2"/>
              <a:buChar char="§"/>
            </a:pPr>
            <a:r>
              <a:rPr lang="en-US" sz="1600" dirty="0">
                <a:solidFill>
                  <a:srgbClr val="083F56"/>
                </a:solidFill>
                <a:latin typeface="Rubik" panose="020B0604020202020204" charset="-79"/>
                <a:cs typeface="Rubik" panose="020B0604020202020204" charset="-79"/>
              </a:rPr>
              <a:t>In 2023, the majority of Brazilian patient groups believe pharma “Excellent” or “Good” at </a:t>
            </a:r>
            <a:r>
              <a:rPr lang="en-US" sz="1600" b="1" dirty="0">
                <a:latin typeface="Rubik" panose="020B0604020202020204" charset="-79"/>
                <a:cs typeface="Rubik" panose="020B0604020202020204" charset="-79"/>
              </a:rPr>
              <a:t>most</a:t>
            </a:r>
            <a:r>
              <a:rPr lang="en-US" sz="1600" dirty="0">
                <a:solidFill>
                  <a:srgbClr val="083F56"/>
                </a:solidFill>
                <a:latin typeface="Rubik" panose="020B0604020202020204" charset="-79"/>
                <a:cs typeface="Rubik" panose="020B0604020202020204" charset="-79"/>
              </a:rPr>
              <a:t> of the activities of importance to Brazilian patients and patient groups:</a:t>
            </a:r>
          </a:p>
          <a:p>
            <a:pPr>
              <a:buClr>
                <a:srgbClr val="083F56"/>
              </a:buClr>
            </a:pPr>
            <a:endParaRPr lang="en-US" sz="1000" dirty="0">
              <a:solidFill>
                <a:srgbClr val="083F56"/>
              </a:solidFill>
              <a:latin typeface="Rubik" panose="020B0604020202020204" charset="-79"/>
              <a:cs typeface="Rubik" panose="020B0604020202020204" charset="-79"/>
            </a:endParaRPr>
          </a:p>
          <a:p>
            <a:pPr marL="735806" lvl="1" indent="-278606">
              <a:buClr>
                <a:srgbClr val="083F56"/>
              </a:buClr>
              <a:buFont typeface="Wingdings" panose="05000000000000000000" pitchFamily="2" charset="2"/>
              <a:buChar char="§"/>
            </a:pPr>
            <a:r>
              <a:rPr lang="en-US" sz="1600" dirty="0">
                <a:solidFill>
                  <a:srgbClr val="083F56"/>
                </a:solidFill>
                <a:latin typeface="Rubik" panose="020B0604020202020204" charset="-79"/>
                <a:cs typeface="Rubik" panose="020B0604020202020204" charset="-79"/>
              </a:rPr>
              <a:t>Patient centricity.</a:t>
            </a:r>
          </a:p>
          <a:p>
            <a:pPr marL="735806" lvl="1" indent="-278606">
              <a:buClr>
                <a:srgbClr val="083F56"/>
              </a:buClr>
              <a:buFont typeface="Wingdings" panose="05000000000000000000" pitchFamily="2" charset="2"/>
              <a:buChar char="§"/>
            </a:pPr>
            <a:r>
              <a:rPr lang="en-US" sz="1600" dirty="0">
                <a:solidFill>
                  <a:srgbClr val="083F56"/>
                </a:solidFill>
                <a:latin typeface="Rubik" panose="020B0604020202020204" charset="-79"/>
                <a:cs typeface="Rubik" panose="020B0604020202020204" charset="-79"/>
              </a:rPr>
              <a:t>Patient information.</a:t>
            </a:r>
          </a:p>
          <a:p>
            <a:pPr marL="735806" lvl="1" indent="-278606">
              <a:buClr>
                <a:srgbClr val="083F56"/>
              </a:buClr>
              <a:buFont typeface="Wingdings" panose="05000000000000000000" pitchFamily="2" charset="2"/>
              <a:buChar char="§"/>
            </a:pPr>
            <a:r>
              <a:rPr lang="en-US" sz="1600" dirty="0">
                <a:solidFill>
                  <a:srgbClr val="083F56"/>
                </a:solidFill>
                <a:latin typeface="Rubik" panose="020B0604020202020204" charset="-79"/>
                <a:cs typeface="Rubik" panose="020B0604020202020204" charset="-79"/>
              </a:rPr>
              <a:t>Patient safety.</a:t>
            </a:r>
          </a:p>
          <a:p>
            <a:pPr marL="735806" lvl="1" indent="-278606">
              <a:buClr>
                <a:srgbClr val="083F56"/>
              </a:buClr>
              <a:buFont typeface="Wingdings" panose="05000000000000000000" pitchFamily="2" charset="2"/>
              <a:buChar char="§"/>
            </a:pPr>
            <a:r>
              <a:rPr lang="en-US" sz="1600" dirty="0">
                <a:solidFill>
                  <a:srgbClr val="083F56"/>
                </a:solidFill>
                <a:latin typeface="Rubik" panose="020B0604020202020204" charset="-79"/>
                <a:cs typeface="Rubik" panose="020B0604020202020204" charset="-79"/>
              </a:rPr>
              <a:t>Innovation.</a:t>
            </a:r>
          </a:p>
          <a:p>
            <a:pPr marL="735806" lvl="1" indent="-278606">
              <a:buClr>
                <a:srgbClr val="083F56"/>
              </a:buClr>
              <a:buFont typeface="Wingdings" panose="05000000000000000000" pitchFamily="2" charset="2"/>
              <a:buChar char="§"/>
            </a:pPr>
            <a:r>
              <a:rPr lang="en-US" sz="1600" dirty="0">
                <a:solidFill>
                  <a:srgbClr val="083F56"/>
                </a:solidFill>
                <a:latin typeface="Rubik" panose="020B0604020202020204" charset="-79"/>
                <a:cs typeface="Rubik" panose="020B0604020202020204" charset="-79"/>
              </a:rPr>
              <a:t>Providing products of benefit to patients.</a:t>
            </a:r>
          </a:p>
          <a:p>
            <a:pPr marL="735806" lvl="1" indent="-278606">
              <a:buClr>
                <a:srgbClr val="083F56"/>
              </a:buClr>
              <a:buFont typeface="Wingdings" panose="05000000000000000000" pitchFamily="2" charset="2"/>
              <a:buChar char="§"/>
            </a:pPr>
            <a:r>
              <a:rPr lang="en-US" sz="1600" dirty="0">
                <a:solidFill>
                  <a:srgbClr val="083F56"/>
                </a:solidFill>
                <a:latin typeface="Rubik" panose="020B0604020202020204" charset="-79"/>
                <a:cs typeface="Rubik" panose="020B0604020202020204" charset="-79"/>
              </a:rPr>
              <a:t>Integrity.</a:t>
            </a:r>
          </a:p>
          <a:p>
            <a:pPr marL="735806" lvl="1" indent="-278606">
              <a:buClr>
                <a:srgbClr val="083F56"/>
              </a:buClr>
              <a:buFont typeface="Wingdings" panose="05000000000000000000" pitchFamily="2" charset="2"/>
              <a:buChar char="§"/>
            </a:pPr>
            <a:r>
              <a:rPr lang="en-US" sz="1600" dirty="0">
                <a:solidFill>
                  <a:srgbClr val="083F56"/>
                </a:solidFill>
                <a:latin typeface="Rubik" panose="020B0604020202020204" charset="-79"/>
                <a:cs typeface="Rubik" panose="020B0604020202020204" charset="-79"/>
              </a:rPr>
              <a:t>Patient-group relations.</a:t>
            </a:r>
            <a:endParaRPr lang="en-US" sz="1600" dirty="0">
              <a:cs typeface="Rubik" panose="020B0604020202020204" charset="-79"/>
            </a:endParaRPr>
          </a:p>
        </p:txBody>
      </p:sp>
      <p:cxnSp>
        <p:nvCxnSpPr>
          <p:cNvPr id="3" name="Straight Connector 2">
            <a:extLst>
              <a:ext uri="{FF2B5EF4-FFF2-40B4-BE49-F238E27FC236}">
                <a16:creationId xmlns:a16="http://schemas.microsoft.com/office/drawing/2014/main" id="{919535AF-8A86-B539-522C-115636134ADA}"/>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5608A747-9BAA-4CCD-7843-C935CF496287}"/>
              </a:ext>
            </a:extLst>
          </p:cNvPr>
          <p:cNvSpPr txBox="1"/>
          <p:nvPr/>
        </p:nvSpPr>
        <p:spPr>
          <a:xfrm>
            <a:off x="6440325" y="1696095"/>
            <a:ext cx="5198684" cy="2462213"/>
          </a:xfrm>
          <a:prstGeom prst="rect">
            <a:avLst/>
          </a:prstGeom>
          <a:noFill/>
        </p:spPr>
        <p:txBody>
          <a:bodyPr wrap="square" rtlCol="0">
            <a:spAutoFit/>
          </a:bodyPr>
          <a:lstStyle/>
          <a:p>
            <a:pPr marL="278606" indent="-278606">
              <a:buClr>
                <a:srgbClr val="083F56"/>
              </a:buClr>
              <a:buFont typeface="Wingdings" panose="05000000000000000000" pitchFamily="2" charset="2"/>
              <a:buChar char="§"/>
            </a:pPr>
            <a:r>
              <a:rPr lang="en-US" sz="1600" dirty="0">
                <a:solidFill>
                  <a:srgbClr val="083F56"/>
                </a:solidFill>
                <a:latin typeface="Rubik" panose="020B0604020202020204" charset="-79"/>
                <a:cs typeface="Rubik" panose="020B0604020202020204" charset="-79"/>
              </a:rPr>
              <a:t>However, in 2023, the majority of Brazilian patient groups </a:t>
            </a:r>
            <a:r>
              <a:rPr lang="en-US" sz="1600" u="sng" dirty="0">
                <a:solidFill>
                  <a:srgbClr val="C00000"/>
                </a:solidFill>
                <a:latin typeface="Rubik" panose="020B0604020202020204" charset="-79"/>
                <a:cs typeface="Rubik" panose="020B0604020202020204" charset="-79"/>
              </a:rPr>
              <a:t>do not</a:t>
            </a:r>
            <a:r>
              <a:rPr lang="en-US" sz="1600" dirty="0">
                <a:solidFill>
                  <a:srgbClr val="083F56"/>
                </a:solidFill>
                <a:latin typeface="Rubik" panose="020B0604020202020204" charset="-79"/>
                <a:cs typeface="Rubik" panose="020B0604020202020204" charset="-79"/>
              </a:rPr>
              <a:t> believe pharma to be “Excellent” or “Good” at the following five activities of importance to Brazilian patients and patient groups:</a:t>
            </a:r>
          </a:p>
          <a:p>
            <a:pPr>
              <a:buClr>
                <a:srgbClr val="083F56"/>
              </a:buClr>
            </a:pPr>
            <a:endParaRPr lang="en-US" sz="1000" dirty="0">
              <a:solidFill>
                <a:srgbClr val="083F56"/>
              </a:solidFill>
              <a:latin typeface="Rubik" panose="020B0604020202020204" charset="-79"/>
              <a:cs typeface="Rubik" panose="020B0604020202020204" charset="-79"/>
            </a:endParaRPr>
          </a:p>
          <a:p>
            <a:pPr marL="735806" lvl="1" indent="-278606">
              <a:buClr>
                <a:srgbClr val="083F56"/>
              </a:buClr>
              <a:buFont typeface="Wingdings" panose="05000000000000000000" pitchFamily="2" charset="2"/>
              <a:buChar char="§"/>
            </a:pPr>
            <a:r>
              <a:rPr lang="en-US" sz="1600" dirty="0">
                <a:solidFill>
                  <a:srgbClr val="083F56"/>
                </a:solidFill>
                <a:latin typeface="Rubik" panose="020B0604020202020204" charset="-79"/>
                <a:cs typeface="Rubik" panose="020B0604020202020204" charset="-79"/>
              </a:rPr>
              <a:t>Transparency.</a:t>
            </a:r>
          </a:p>
          <a:p>
            <a:pPr marL="735806" lvl="1" indent="-278606">
              <a:buClr>
                <a:srgbClr val="083F56"/>
              </a:buClr>
              <a:buFont typeface="Wingdings" panose="05000000000000000000" pitchFamily="2" charset="2"/>
              <a:buChar char="§"/>
            </a:pPr>
            <a:r>
              <a:rPr lang="en-US" sz="1600" dirty="0">
                <a:solidFill>
                  <a:srgbClr val="083F56"/>
                </a:solidFill>
                <a:latin typeface="Rubik" panose="020B0604020202020204" charset="-79"/>
                <a:cs typeface="Rubik" panose="020B0604020202020204" charset="-79"/>
              </a:rPr>
              <a:t>Providing services ‘beyond the pill’.</a:t>
            </a:r>
          </a:p>
          <a:p>
            <a:pPr marL="735806" lvl="1" indent="-278606">
              <a:buClr>
                <a:srgbClr val="083F56"/>
              </a:buClr>
              <a:buFont typeface="Wingdings" panose="05000000000000000000" pitchFamily="2" charset="2"/>
              <a:buChar char="§"/>
            </a:pPr>
            <a:r>
              <a:rPr lang="en-US" sz="1600" dirty="0">
                <a:solidFill>
                  <a:srgbClr val="083F56"/>
                </a:solidFill>
                <a:latin typeface="Rubik" panose="020B0604020202020204" charset="-79"/>
                <a:cs typeface="Rubik" panose="020B0604020202020204" charset="-79"/>
              </a:rPr>
              <a:t>Having fair pricing policies.</a:t>
            </a:r>
          </a:p>
          <a:p>
            <a:pPr marL="735806" lvl="1" indent="-278606">
              <a:buClr>
                <a:srgbClr val="083F56"/>
              </a:buClr>
              <a:buFont typeface="Wingdings" panose="05000000000000000000" pitchFamily="2" charset="2"/>
              <a:buChar char="§"/>
            </a:pPr>
            <a:r>
              <a:rPr lang="en-US" sz="1600" dirty="0">
                <a:solidFill>
                  <a:srgbClr val="083F56"/>
                </a:solidFill>
                <a:latin typeface="Rubik" panose="020B0604020202020204" charset="-79"/>
                <a:cs typeface="Rubik" panose="020B0604020202020204" charset="-79"/>
              </a:rPr>
              <a:t>Engaging patients in R&amp;D.</a:t>
            </a:r>
          </a:p>
          <a:p>
            <a:pPr marL="735806" lvl="1" indent="-278606">
              <a:buClr>
                <a:srgbClr val="083F56"/>
              </a:buClr>
              <a:buFont typeface="Wingdings" panose="05000000000000000000" pitchFamily="2" charset="2"/>
              <a:buChar char="§"/>
            </a:pPr>
            <a:r>
              <a:rPr lang="en-US" sz="1600" dirty="0">
                <a:solidFill>
                  <a:srgbClr val="083F56"/>
                </a:solidFill>
                <a:latin typeface="Rubik" panose="020B0604020202020204" charset="-79"/>
                <a:cs typeface="Rubik" panose="020B0604020202020204" charset="-79"/>
              </a:rPr>
              <a:t>Improving patient access to medicines.</a:t>
            </a:r>
            <a:endParaRPr lang="en-US" sz="1600" dirty="0">
              <a:cs typeface="Rubik" panose="020B0604020202020204" charset="-79"/>
            </a:endParaRPr>
          </a:p>
        </p:txBody>
      </p:sp>
    </p:spTree>
    <p:extLst>
      <p:ext uri="{BB962C8B-B14F-4D97-AF65-F5344CB8AC3E}">
        <p14:creationId xmlns:p14="http://schemas.microsoft.com/office/powerpoint/2010/main" val="1725211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70A2D-32E1-19DF-EC1D-80530E05A4BC}"/>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9214B1CB-D0F3-23E5-11D5-A3AFC5670957}"/>
              </a:ext>
            </a:extLst>
          </p:cNvPr>
          <p:cNvPicPr>
            <a:picLocks noChangeAspect="1"/>
          </p:cNvPicPr>
          <p:nvPr/>
        </p:nvPicPr>
        <p:blipFill>
          <a:blip r:embed="rId2"/>
          <a:stretch>
            <a:fillRect/>
          </a:stretch>
        </p:blipFill>
        <p:spPr>
          <a:xfrm>
            <a:off x="7053331" y="1667456"/>
            <a:ext cx="3825216" cy="4543610"/>
          </a:xfrm>
          <a:prstGeom prst="rect">
            <a:avLst/>
          </a:prstGeom>
        </p:spPr>
      </p:pic>
      <p:cxnSp>
        <p:nvCxnSpPr>
          <p:cNvPr id="5" name="Straight Connector 4">
            <a:extLst>
              <a:ext uri="{FF2B5EF4-FFF2-40B4-BE49-F238E27FC236}">
                <a16:creationId xmlns:a16="http://schemas.microsoft.com/office/drawing/2014/main" id="{C5953A27-63CA-FDA3-0DE2-446F6DE8695B}"/>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20" name="Slide Number Placeholder 1">
            <a:extLst>
              <a:ext uri="{FF2B5EF4-FFF2-40B4-BE49-F238E27FC236}">
                <a16:creationId xmlns:a16="http://schemas.microsoft.com/office/drawing/2014/main" id="{49384342-DD49-AB78-60F0-18F962C4D616}"/>
              </a:ext>
            </a:extLst>
          </p:cNvPr>
          <p:cNvSpPr txBox="1">
            <a:spLocks/>
          </p:cNvSpPr>
          <p:nvPr/>
        </p:nvSpPr>
        <p:spPr>
          <a:xfrm>
            <a:off x="11263395" y="0"/>
            <a:ext cx="487836" cy="476672"/>
          </a:xfrm>
          <a:prstGeom prst="rect">
            <a:avLst/>
          </a:prstGeom>
          <a:solidFill>
            <a:schemeClr val="tx1">
              <a:alpha val="30000"/>
            </a:schemeClr>
          </a:solidFill>
        </p:spPr>
        <p:txBody>
          <a:bodyPr vert="horz" lIns="91440" tIns="45720" rIns="91440" bIns="45720" rtlCol="0" anchor="ctr" anchorCtr="0"/>
          <a:lstStyle>
            <a:defPPr>
              <a:defRPr lang="en-US"/>
            </a:defPPr>
            <a:lvl1pPr marL="0" algn="r" defTabSz="914400" rtl="0" eaLnBrk="1" latinLnBrk="0" hangingPunct="1">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i="0" dirty="0">
                <a:latin typeface="Futura PT Bold" panose="020B0502020204020303" pitchFamily="34" charset="77"/>
              </a:rPr>
              <a:t>42</a:t>
            </a:r>
          </a:p>
        </p:txBody>
      </p:sp>
      <p:pic>
        <p:nvPicPr>
          <p:cNvPr id="9" name="Imagen 3">
            <a:extLst>
              <a:ext uri="{FF2B5EF4-FFF2-40B4-BE49-F238E27FC236}">
                <a16:creationId xmlns:a16="http://schemas.microsoft.com/office/drawing/2014/main" id="{0AACAD1B-6D5D-4286-8E0E-B293B7BF3200}"/>
              </a:ext>
            </a:extLst>
          </p:cNvPr>
          <p:cNvPicPr>
            <a:picLocks noChangeAspect="1"/>
          </p:cNvPicPr>
          <p:nvPr/>
        </p:nvPicPr>
        <p:blipFill>
          <a:blip r:embed="rId3"/>
          <a:stretch>
            <a:fillRect/>
          </a:stretch>
        </p:blipFill>
        <p:spPr>
          <a:xfrm>
            <a:off x="104571" y="200596"/>
            <a:ext cx="5886846" cy="998555"/>
          </a:xfrm>
          <a:prstGeom prst="rect">
            <a:avLst/>
          </a:prstGeom>
        </p:spPr>
      </p:pic>
      <p:pic>
        <p:nvPicPr>
          <p:cNvPr id="11" name="Imagen 4">
            <a:extLst>
              <a:ext uri="{FF2B5EF4-FFF2-40B4-BE49-F238E27FC236}">
                <a16:creationId xmlns:a16="http://schemas.microsoft.com/office/drawing/2014/main" id="{485A85B4-1261-13A7-1DBE-18C3D8C1A4DB}"/>
              </a:ext>
            </a:extLst>
          </p:cNvPr>
          <p:cNvPicPr>
            <a:picLocks noChangeAspect="1"/>
          </p:cNvPicPr>
          <p:nvPr/>
        </p:nvPicPr>
        <p:blipFill>
          <a:blip r:embed="rId4"/>
          <a:stretch>
            <a:fillRect/>
          </a:stretch>
        </p:blipFill>
        <p:spPr>
          <a:xfrm>
            <a:off x="549055" y="141890"/>
            <a:ext cx="5202621" cy="918193"/>
          </a:xfrm>
          <a:prstGeom prst="rect">
            <a:avLst/>
          </a:prstGeom>
        </p:spPr>
      </p:pic>
      <p:pic>
        <p:nvPicPr>
          <p:cNvPr id="12" name="Imagen 5">
            <a:extLst>
              <a:ext uri="{FF2B5EF4-FFF2-40B4-BE49-F238E27FC236}">
                <a16:creationId xmlns:a16="http://schemas.microsoft.com/office/drawing/2014/main" id="{745157BC-106D-ED6D-0AD3-C566E69CF657}"/>
              </a:ext>
            </a:extLst>
          </p:cNvPr>
          <p:cNvPicPr>
            <a:picLocks noChangeAspect="1"/>
          </p:cNvPicPr>
          <p:nvPr/>
        </p:nvPicPr>
        <p:blipFill>
          <a:blip r:embed="rId5"/>
          <a:stretch>
            <a:fillRect/>
          </a:stretch>
        </p:blipFill>
        <p:spPr>
          <a:xfrm>
            <a:off x="1102165" y="498841"/>
            <a:ext cx="325056" cy="325056"/>
          </a:xfrm>
          <a:prstGeom prst="rect">
            <a:avLst/>
          </a:prstGeom>
        </p:spPr>
      </p:pic>
      <p:sp>
        <p:nvSpPr>
          <p:cNvPr id="13" name="Google Shape;90;p2">
            <a:extLst>
              <a:ext uri="{FF2B5EF4-FFF2-40B4-BE49-F238E27FC236}">
                <a16:creationId xmlns:a16="http://schemas.microsoft.com/office/drawing/2014/main" id="{1C49AC76-204C-FBEA-63C7-3C34304E3E36}"/>
              </a:ext>
            </a:extLst>
          </p:cNvPr>
          <p:cNvSpPr txBox="1"/>
          <p:nvPr/>
        </p:nvSpPr>
        <p:spPr>
          <a:xfrm>
            <a:off x="1609017" y="400881"/>
            <a:ext cx="3396120" cy="425083"/>
          </a:xfrm>
          <a:prstGeom prst="rect">
            <a:avLst/>
          </a:prstGeom>
          <a:noFill/>
          <a:ln>
            <a:noFill/>
          </a:ln>
        </p:spPr>
        <p:txBody>
          <a:bodyPr spcFirstLastPara="1" wrap="square" lIns="74283" tIns="37131" rIns="74283" bIns="37131" anchor="t" anchorCtr="0">
            <a:spAutoFit/>
          </a:bodyPr>
          <a:lstStyle/>
          <a:p>
            <a:r>
              <a:rPr lang="en-US" sz="2275" b="1" i="1" dirty="0">
                <a:solidFill>
                  <a:srgbClr val="575756"/>
                </a:solidFill>
                <a:ea typeface="Helvetica Neue" panose="02000503000000020004" pitchFamily="2" charset="0"/>
                <a:cs typeface="Rubik Bold" pitchFamily="2" charset="-79"/>
              </a:rPr>
              <a:t>Industry-wide</a:t>
            </a:r>
            <a:r>
              <a:rPr lang="en-US" sz="2275" i="1" dirty="0">
                <a:solidFill>
                  <a:srgbClr val="575756"/>
                </a:solidFill>
                <a:ea typeface="Helvetica Neue" panose="02000503000000020004" pitchFamily="2" charset="0"/>
                <a:cs typeface="Rubik Bold" pitchFamily="2" charset="-79"/>
              </a:rPr>
              <a:t> results</a:t>
            </a:r>
          </a:p>
        </p:txBody>
      </p:sp>
      <p:cxnSp>
        <p:nvCxnSpPr>
          <p:cNvPr id="3" name="Straight Connector 2">
            <a:extLst>
              <a:ext uri="{FF2B5EF4-FFF2-40B4-BE49-F238E27FC236}">
                <a16:creationId xmlns:a16="http://schemas.microsoft.com/office/drawing/2014/main" id="{6905A1AB-8FDD-69B4-3891-7BA50F635155}"/>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BED5AED2-EEC4-FA5B-4B9E-014C62832B69}"/>
              </a:ext>
            </a:extLst>
          </p:cNvPr>
          <p:cNvPicPr>
            <a:picLocks noChangeAspect="1"/>
          </p:cNvPicPr>
          <p:nvPr/>
        </p:nvPicPr>
        <p:blipFill>
          <a:blip r:embed="rId6"/>
          <a:srcRect l="8724" t="14147"/>
          <a:stretch/>
        </p:blipFill>
        <p:spPr>
          <a:xfrm>
            <a:off x="1865613" y="3331110"/>
            <a:ext cx="2364761" cy="2842114"/>
          </a:xfrm>
          <a:prstGeom prst="rect">
            <a:avLst/>
          </a:prstGeom>
        </p:spPr>
      </p:pic>
      <p:sp>
        <p:nvSpPr>
          <p:cNvPr id="4" name="TextBox 3">
            <a:extLst>
              <a:ext uri="{FF2B5EF4-FFF2-40B4-BE49-F238E27FC236}">
                <a16:creationId xmlns:a16="http://schemas.microsoft.com/office/drawing/2014/main" id="{E5E35ECC-6195-90C6-9BCB-2E802E779A74}"/>
              </a:ext>
            </a:extLst>
          </p:cNvPr>
          <p:cNvSpPr txBox="1"/>
          <p:nvPr/>
        </p:nvSpPr>
        <p:spPr>
          <a:xfrm>
            <a:off x="835985" y="1465098"/>
            <a:ext cx="4143092" cy="515910"/>
          </a:xfrm>
          <a:prstGeom prst="rect">
            <a:avLst/>
          </a:prstGeom>
          <a:noFill/>
        </p:spPr>
        <p:txBody>
          <a:bodyPr wrap="square" rtlCol="0">
            <a:spAutoFit/>
          </a:bodyPr>
          <a:lstStyle/>
          <a:p>
            <a:pPr lvl="0" fontAlgn="base">
              <a:lnSpc>
                <a:spcPct val="119000"/>
              </a:lnSpc>
              <a:buClrTx/>
              <a:buSzTx/>
              <a:buFontTx/>
              <a:buNone/>
              <a:tabLst/>
            </a:pPr>
            <a:r>
              <a:rPr lang="en-GB" altLang="en-US" sz="1200" b="1" dirty="0">
                <a:solidFill>
                  <a:srgbClr val="083F56"/>
                </a:solidFill>
                <a:latin typeface="Rubik" pitchFamily="2" charset="-79"/>
                <a:cs typeface="Rubik" pitchFamily="2" charset="-79"/>
              </a:rPr>
              <a:t>The corporate reputation of the pharma industry,</a:t>
            </a:r>
          </a:p>
          <a:p>
            <a:pPr lvl="0" fontAlgn="base">
              <a:lnSpc>
                <a:spcPct val="119000"/>
              </a:lnSpc>
              <a:buClrTx/>
              <a:buSzTx/>
              <a:buFontTx/>
              <a:buNone/>
              <a:tabLst/>
            </a:pPr>
            <a:r>
              <a:rPr lang="en-GB" altLang="en-US" sz="1200" b="1" dirty="0">
                <a:solidFill>
                  <a:srgbClr val="083F56"/>
                </a:solidFill>
                <a:latin typeface="Rubik" pitchFamily="2" charset="-79"/>
                <a:cs typeface="Rubik" pitchFamily="2" charset="-79"/>
              </a:rPr>
              <a:t>2019-2023—according to Brazilian patient groups</a:t>
            </a:r>
          </a:p>
        </p:txBody>
      </p:sp>
      <p:sp>
        <p:nvSpPr>
          <p:cNvPr id="7" name="TextBox 6">
            <a:extLst>
              <a:ext uri="{FF2B5EF4-FFF2-40B4-BE49-F238E27FC236}">
                <a16:creationId xmlns:a16="http://schemas.microsoft.com/office/drawing/2014/main" id="{CDE03140-C7A7-0BDD-1927-564A997C2870}"/>
              </a:ext>
            </a:extLst>
          </p:cNvPr>
          <p:cNvSpPr txBox="1"/>
          <p:nvPr/>
        </p:nvSpPr>
        <p:spPr>
          <a:xfrm>
            <a:off x="860058" y="2155123"/>
            <a:ext cx="4418181" cy="951479"/>
          </a:xfrm>
          <a:prstGeom prst="rect">
            <a:avLst/>
          </a:prstGeom>
          <a:noFill/>
        </p:spPr>
        <p:txBody>
          <a:bodyPr wrap="square">
            <a:spAutoFit/>
          </a:bodyPr>
          <a:lstStyle/>
          <a:p>
            <a:pPr lvl="0" fontAlgn="base">
              <a:lnSpc>
                <a:spcPct val="119000"/>
              </a:lnSpc>
              <a:buClrTx/>
              <a:buSzTx/>
              <a:buFontTx/>
              <a:buNone/>
              <a:tabLst/>
            </a:pPr>
            <a:r>
              <a:rPr lang="en-GB" altLang="en-US" sz="1200" dirty="0">
                <a:solidFill>
                  <a:srgbClr val="4D4D4D"/>
                </a:solidFill>
                <a:latin typeface="Rubik" pitchFamily="2" charset="-79"/>
                <a:cs typeface="Rubik" pitchFamily="2" charset="-79"/>
              </a:rPr>
              <a:t>% of respondent Brazilian patient groups, per year, stating “Excellent” or “Good”</a:t>
            </a:r>
            <a:endParaRPr lang="en-US" altLang="en-US" sz="1200" dirty="0">
              <a:solidFill>
                <a:srgbClr val="4D4D4D"/>
              </a:solidFill>
              <a:latin typeface="Rubik" pitchFamily="2" charset="-79"/>
              <a:cs typeface="Rubik" pitchFamily="2" charset="-79"/>
            </a:endParaRPr>
          </a:p>
          <a:p>
            <a:pPr>
              <a:lnSpc>
                <a:spcPct val="119000"/>
              </a:lnSpc>
            </a:pPr>
            <a:endParaRPr lang="en-GB" sz="1200" dirty="0">
              <a:solidFill>
                <a:srgbClr val="4D4D4D"/>
              </a:solidFill>
              <a:latin typeface="Rubik" pitchFamily="2" charset="-79"/>
              <a:cs typeface="Rubik" pitchFamily="2" charset="-79"/>
            </a:endParaRPr>
          </a:p>
          <a:p>
            <a:pPr>
              <a:lnSpc>
                <a:spcPct val="119000"/>
              </a:lnSpc>
            </a:pPr>
            <a:r>
              <a:rPr lang="en-GB" sz="1000" dirty="0">
                <a:solidFill>
                  <a:srgbClr val="4D4D4D"/>
                </a:solidFill>
                <a:latin typeface="Rubik" pitchFamily="2" charset="-79"/>
                <a:cs typeface="Rubik" pitchFamily="2" charset="-79"/>
              </a:rPr>
              <a:t>Number of respondent Brazilian patient groups, 2023, N = 121</a:t>
            </a:r>
          </a:p>
        </p:txBody>
      </p:sp>
      <p:sp>
        <p:nvSpPr>
          <p:cNvPr id="8" name="TextBox 7">
            <a:extLst>
              <a:ext uri="{FF2B5EF4-FFF2-40B4-BE49-F238E27FC236}">
                <a16:creationId xmlns:a16="http://schemas.microsoft.com/office/drawing/2014/main" id="{F34ED3E4-E417-22A3-8EC5-60E27B92CA41}"/>
              </a:ext>
            </a:extLst>
          </p:cNvPr>
          <p:cNvSpPr txBox="1"/>
          <p:nvPr/>
        </p:nvSpPr>
        <p:spPr>
          <a:xfrm>
            <a:off x="6948746" y="872943"/>
            <a:ext cx="4461933" cy="958404"/>
          </a:xfrm>
          <a:prstGeom prst="rect">
            <a:avLst/>
          </a:prstGeom>
          <a:noFill/>
        </p:spPr>
        <p:txBody>
          <a:bodyPr wrap="square" rtlCol="0">
            <a:spAutoFit/>
          </a:bodyPr>
          <a:lstStyle/>
          <a:p>
            <a:pPr marL="0" marR="0" indent="0" algn="l">
              <a:lnSpc>
                <a:spcPct val="120000"/>
              </a:lnSpc>
              <a:spcBef>
                <a:spcPts val="0"/>
              </a:spcBef>
              <a:spcAft>
                <a:spcPts val="0"/>
              </a:spcAft>
            </a:pPr>
            <a:r>
              <a:rPr lang="en-GB" sz="1200" b="1" kern="1400" dirty="0">
                <a:ln>
                  <a:noFill/>
                </a:ln>
                <a:solidFill>
                  <a:srgbClr val="083F56"/>
                </a:solidFill>
                <a:effectLst/>
                <a:latin typeface="Rubik" pitchFamily="2" charset="-79"/>
                <a:cs typeface="Rubik" pitchFamily="2" charset="-79"/>
              </a:rPr>
              <a:t>Percentage of respondent Brazilian patient groups stating that the pharma industry was “Excellent” or “Good” at activities of importance to Brazilian patients and patient groups, 2023 v. 2022</a:t>
            </a:r>
          </a:p>
        </p:txBody>
      </p:sp>
    </p:spTree>
    <p:extLst>
      <p:ext uri="{BB962C8B-B14F-4D97-AF65-F5344CB8AC3E}">
        <p14:creationId xmlns:p14="http://schemas.microsoft.com/office/powerpoint/2010/main" val="1170581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C8D67-321E-D614-3AB8-BABB0DD9D23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9597439-BDD9-E21F-CF7D-484A93C61E04}"/>
              </a:ext>
            </a:extLst>
          </p:cNvPr>
          <p:cNvPicPr>
            <a:picLocks noChangeAspect="1"/>
          </p:cNvPicPr>
          <p:nvPr/>
        </p:nvPicPr>
        <p:blipFill>
          <a:blip r:embed="rId2"/>
          <a:stretch>
            <a:fillRect/>
          </a:stretch>
        </p:blipFill>
        <p:spPr>
          <a:xfrm>
            <a:off x="603549" y="2201768"/>
            <a:ext cx="5182331" cy="4402957"/>
          </a:xfrm>
          <a:prstGeom prst="rect">
            <a:avLst/>
          </a:prstGeom>
        </p:spPr>
      </p:pic>
      <p:cxnSp>
        <p:nvCxnSpPr>
          <p:cNvPr id="5" name="Straight Connector 4">
            <a:extLst>
              <a:ext uri="{FF2B5EF4-FFF2-40B4-BE49-F238E27FC236}">
                <a16:creationId xmlns:a16="http://schemas.microsoft.com/office/drawing/2014/main" id="{2B65030C-E352-6CBD-4820-0D4917248260}"/>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20" name="Slide Number Placeholder 1">
            <a:extLst>
              <a:ext uri="{FF2B5EF4-FFF2-40B4-BE49-F238E27FC236}">
                <a16:creationId xmlns:a16="http://schemas.microsoft.com/office/drawing/2014/main" id="{A6102C34-185B-22F4-21B7-5BF461910083}"/>
              </a:ext>
            </a:extLst>
          </p:cNvPr>
          <p:cNvSpPr txBox="1">
            <a:spLocks/>
          </p:cNvSpPr>
          <p:nvPr/>
        </p:nvSpPr>
        <p:spPr>
          <a:xfrm>
            <a:off x="11263395" y="0"/>
            <a:ext cx="487836" cy="476672"/>
          </a:xfrm>
          <a:prstGeom prst="rect">
            <a:avLst/>
          </a:prstGeom>
          <a:solidFill>
            <a:schemeClr val="tx1">
              <a:alpha val="30000"/>
            </a:schemeClr>
          </a:solidFill>
        </p:spPr>
        <p:txBody>
          <a:bodyPr vert="horz" lIns="91440" tIns="45720" rIns="91440" bIns="45720" rtlCol="0" anchor="ctr" anchorCtr="0"/>
          <a:lstStyle>
            <a:defPPr>
              <a:defRPr lang="en-US"/>
            </a:defPPr>
            <a:lvl1pPr marL="0" algn="r" defTabSz="914400" rtl="0" eaLnBrk="1" latinLnBrk="0" hangingPunct="1">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i="0" dirty="0">
                <a:latin typeface="Futura PT Bold" panose="020B0502020204020303" pitchFamily="34" charset="77"/>
              </a:rPr>
              <a:t>44</a:t>
            </a:r>
          </a:p>
        </p:txBody>
      </p:sp>
      <p:pic>
        <p:nvPicPr>
          <p:cNvPr id="9" name="Imagen 3">
            <a:extLst>
              <a:ext uri="{FF2B5EF4-FFF2-40B4-BE49-F238E27FC236}">
                <a16:creationId xmlns:a16="http://schemas.microsoft.com/office/drawing/2014/main" id="{6939EB66-ED43-D6EF-1BA4-D3EAC0E0E755}"/>
              </a:ext>
            </a:extLst>
          </p:cNvPr>
          <p:cNvPicPr>
            <a:picLocks noChangeAspect="1"/>
          </p:cNvPicPr>
          <p:nvPr/>
        </p:nvPicPr>
        <p:blipFill>
          <a:blip r:embed="rId3"/>
          <a:stretch>
            <a:fillRect/>
          </a:stretch>
        </p:blipFill>
        <p:spPr>
          <a:xfrm>
            <a:off x="85252" y="200596"/>
            <a:ext cx="5886846" cy="998555"/>
          </a:xfrm>
          <a:prstGeom prst="rect">
            <a:avLst/>
          </a:prstGeom>
        </p:spPr>
      </p:pic>
      <p:pic>
        <p:nvPicPr>
          <p:cNvPr id="11" name="Imagen 4">
            <a:extLst>
              <a:ext uri="{FF2B5EF4-FFF2-40B4-BE49-F238E27FC236}">
                <a16:creationId xmlns:a16="http://schemas.microsoft.com/office/drawing/2014/main" id="{57814A72-992F-A058-5962-EA88FF285DAF}"/>
              </a:ext>
            </a:extLst>
          </p:cNvPr>
          <p:cNvPicPr>
            <a:picLocks noChangeAspect="1"/>
          </p:cNvPicPr>
          <p:nvPr/>
        </p:nvPicPr>
        <p:blipFill>
          <a:blip r:embed="rId4"/>
          <a:stretch>
            <a:fillRect/>
          </a:stretch>
        </p:blipFill>
        <p:spPr>
          <a:xfrm>
            <a:off x="549055" y="141890"/>
            <a:ext cx="5202621" cy="918193"/>
          </a:xfrm>
          <a:prstGeom prst="rect">
            <a:avLst/>
          </a:prstGeom>
        </p:spPr>
      </p:pic>
      <p:pic>
        <p:nvPicPr>
          <p:cNvPr id="12" name="Imagen 5">
            <a:extLst>
              <a:ext uri="{FF2B5EF4-FFF2-40B4-BE49-F238E27FC236}">
                <a16:creationId xmlns:a16="http://schemas.microsoft.com/office/drawing/2014/main" id="{8EC96DF6-B087-0C8F-3A10-69D2D290F7D2}"/>
              </a:ext>
            </a:extLst>
          </p:cNvPr>
          <p:cNvPicPr>
            <a:picLocks noChangeAspect="1"/>
          </p:cNvPicPr>
          <p:nvPr/>
        </p:nvPicPr>
        <p:blipFill>
          <a:blip r:embed="rId5"/>
          <a:stretch>
            <a:fillRect/>
          </a:stretch>
        </p:blipFill>
        <p:spPr>
          <a:xfrm>
            <a:off x="1058997" y="508467"/>
            <a:ext cx="325056" cy="325056"/>
          </a:xfrm>
          <a:prstGeom prst="rect">
            <a:avLst/>
          </a:prstGeom>
        </p:spPr>
      </p:pic>
      <p:sp>
        <p:nvSpPr>
          <p:cNvPr id="13" name="Google Shape;90;p2">
            <a:extLst>
              <a:ext uri="{FF2B5EF4-FFF2-40B4-BE49-F238E27FC236}">
                <a16:creationId xmlns:a16="http://schemas.microsoft.com/office/drawing/2014/main" id="{7C4CB8DC-2293-4B89-1518-00AEDE753E9F}"/>
              </a:ext>
            </a:extLst>
          </p:cNvPr>
          <p:cNvSpPr txBox="1"/>
          <p:nvPr/>
        </p:nvSpPr>
        <p:spPr>
          <a:xfrm>
            <a:off x="1609022" y="400881"/>
            <a:ext cx="3261366" cy="425083"/>
          </a:xfrm>
          <a:prstGeom prst="rect">
            <a:avLst/>
          </a:prstGeom>
          <a:noFill/>
          <a:ln>
            <a:noFill/>
          </a:ln>
        </p:spPr>
        <p:txBody>
          <a:bodyPr spcFirstLastPara="1" wrap="square" lIns="74283" tIns="37131" rIns="74283" bIns="37131" anchor="t" anchorCtr="0">
            <a:spAutoFit/>
          </a:bodyPr>
          <a:lstStyle/>
          <a:p>
            <a:r>
              <a:rPr lang="en-US" sz="2275" b="1" i="1" dirty="0">
                <a:solidFill>
                  <a:srgbClr val="575756"/>
                </a:solidFill>
                <a:ea typeface="Helvetica Neue" panose="02000503000000020004" pitchFamily="2" charset="0"/>
                <a:cs typeface="Rubik Bold" pitchFamily="2" charset="-79"/>
              </a:rPr>
              <a:t>Industry-wide</a:t>
            </a:r>
            <a:r>
              <a:rPr lang="en-US" sz="2275" i="1" dirty="0">
                <a:solidFill>
                  <a:srgbClr val="575756"/>
                </a:solidFill>
                <a:ea typeface="Helvetica Neue" panose="02000503000000020004" pitchFamily="2" charset="0"/>
                <a:cs typeface="Rubik Bold" pitchFamily="2" charset="-79"/>
              </a:rPr>
              <a:t> results</a:t>
            </a:r>
          </a:p>
        </p:txBody>
      </p:sp>
      <p:cxnSp>
        <p:nvCxnSpPr>
          <p:cNvPr id="3" name="Straight Connector 2">
            <a:extLst>
              <a:ext uri="{FF2B5EF4-FFF2-40B4-BE49-F238E27FC236}">
                <a16:creationId xmlns:a16="http://schemas.microsoft.com/office/drawing/2014/main" id="{D7B9C506-2BEA-6FD0-038B-2B6EAA508367}"/>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D9433491-EA8B-884D-7EE4-80F26AD8CC7B}"/>
              </a:ext>
            </a:extLst>
          </p:cNvPr>
          <p:cNvSpPr txBox="1"/>
          <p:nvPr/>
        </p:nvSpPr>
        <p:spPr>
          <a:xfrm>
            <a:off x="720488" y="1465098"/>
            <a:ext cx="4506025" cy="955390"/>
          </a:xfrm>
          <a:prstGeom prst="rect">
            <a:avLst/>
          </a:prstGeom>
          <a:noFill/>
        </p:spPr>
        <p:txBody>
          <a:bodyPr wrap="square" rtlCol="0">
            <a:spAutoFit/>
          </a:bodyPr>
          <a:lstStyle/>
          <a:p>
            <a:pPr lvl="0" fontAlgn="base">
              <a:lnSpc>
                <a:spcPct val="119000"/>
              </a:lnSpc>
              <a:buClrTx/>
              <a:buSzTx/>
              <a:buFontTx/>
              <a:buNone/>
              <a:tabLst/>
            </a:pPr>
            <a:r>
              <a:rPr lang="en-GB" altLang="en-US" sz="1200" b="1" dirty="0">
                <a:solidFill>
                  <a:srgbClr val="083F56"/>
                </a:solidFill>
                <a:latin typeface="Rubik" pitchFamily="2" charset="-79"/>
                <a:cs typeface="Rubik" pitchFamily="2" charset="-79"/>
              </a:rPr>
              <a:t>Percentage of respondent Brazilian patient groups stating that the pharma industry was “Excellent” or “Good” at activities of importance to Brazilian patients and patient groups, 2019-2023</a:t>
            </a:r>
          </a:p>
        </p:txBody>
      </p:sp>
      <p:sp>
        <p:nvSpPr>
          <p:cNvPr id="15" name="TextBox 14">
            <a:extLst>
              <a:ext uri="{FF2B5EF4-FFF2-40B4-BE49-F238E27FC236}">
                <a16:creationId xmlns:a16="http://schemas.microsoft.com/office/drawing/2014/main" id="{54B898BA-2E4D-5281-75E0-AABF0866CF85}"/>
              </a:ext>
            </a:extLst>
          </p:cNvPr>
          <p:cNvSpPr txBox="1"/>
          <p:nvPr/>
        </p:nvSpPr>
        <p:spPr>
          <a:xfrm>
            <a:off x="6741374" y="1694944"/>
            <a:ext cx="4684550" cy="3939540"/>
          </a:xfrm>
          <a:prstGeom prst="rect">
            <a:avLst/>
          </a:prstGeom>
          <a:solidFill>
            <a:schemeClr val="bg2"/>
          </a:solidFill>
        </p:spPr>
        <p:txBody>
          <a:bodyPr wrap="square" rtlCol="0">
            <a:spAutoFit/>
          </a:bodyPr>
          <a:lstStyle/>
          <a:p>
            <a:pPr marL="216000">
              <a:buClr>
                <a:srgbClr val="083F56"/>
              </a:buClr>
            </a:pPr>
            <a:endParaRPr lang="en-US" sz="800" dirty="0">
              <a:solidFill>
                <a:srgbClr val="083F56"/>
              </a:solidFill>
              <a:latin typeface="Rubik" panose="020B0604020202020204" charset="-79"/>
              <a:cs typeface="Rubik" panose="020B0604020202020204" charset="-79"/>
            </a:endParaRPr>
          </a:p>
          <a:p>
            <a:pPr marL="216000">
              <a:buClr>
                <a:srgbClr val="083F56"/>
              </a:buClr>
            </a:pPr>
            <a:r>
              <a:rPr lang="en-US" sz="1600" dirty="0">
                <a:solidFill>
                  <a:srgbClr val="083F56"/>
                </a:solidFill>
                <a:latin typeface="Rubik" panose="020B0604020202020204" charset="-79"/>
                <a:cs typeface="Rubik" panose="020B0604020202020204" charset="-79"/>
              </a:rPr>
              <a:t>Brazilian patient groups have rated the pharma industry highly for corporate reputation over the past five years.</a:t>
            </a:r>
          </a:p>
          <a:p>
            <a:pPr marL="216000">
              <a:buClr>
                <a:srgbClr val="083F56"/>
              </a:buClr>
            </a:pPr>
            <a:endParaRPr lang="en-US" sz="1600" dirty="0">
              <a:solidFill>
                <a:srgbClr val="083F56"/>
              </a:solidFill>
              <a:latin typeface="Rubik" panose="020B0604020202020204" charset="-79"/>
              <a:cs typeface="Rubik" panose="020B0604020202020204" charset="-79"/>
            </a:endParaRPr>
          </a:p>
          <a:p>
            <a:pPr marL="216000">
              <a:buClr>
                <a:srgbClr val="083F56"/>
              </a:buClr>
            </a:pPr>
            <a:r>
              <a:rPr lang="en-US" sz="1600" dirty="0">
                <a:solidFill>
                  <a:srgbClr val="083F56"/>
                </a:solidFill>
                <a:latin typeface="+mj-lt"/>
                <a:cs typeface="Rubik" panose="020B0604020202020204" charset="-79"/>
              </a:rPr>
              <a:t>However, </a:t>
            </a:r>
            <a:r>
              <a:rPr lang="en-US" sz="1600" dirty="0">
                <a:solidFill>
                  <a:srgbClr val="083F56"/>
                </a:solidFill>
                <a:latin typeface="+mj-lt"/>
                <a:cs typeface="Calibri Light" panose="020F0302020204030204" pitchFamily="34" charset="0"/>
              </a:rPr>
              <a:t>Brazilian patient groups mark the pharma industry down significantly </a:t>
            </a:r>
            <a:r>
              <a:rPr lang="en-US" sz="1600" dirty="0">
                <a:solidFill>
                  <a:srgbClr val="083F56"/>
                </a:solidFill>
                <a:latin typeface="+mj-lt"/>
                <a:cs typeface="Rubik" panose="020B0604020202020204" charset="-79"/>
              </a:rPr>
              <a:t>for its </a:t>
            </a:r>
            <a:r>
              <a:rPr lang="en-US" sz="1600" dirty="0">
                <a:solidFill>
                  <a:srgbClr val="083F56"/>
                </a:solidFill>
                <a:latin typeface="+mj-lt"/>
                <a:cs typeface="Calibri Light" panose="020F0302020204030204" pitchFamily="34" charset="0"/>
              </a:rPr>
              <a:t>performance at </a:t>
            </a:r>
            <a:r>
              <a:rPr lang="en-US" sz="1600" dirty="0">
                <a:solidFill>
                  <a:srgbClr val="083F56"/>
                </a:solidFill>
                <a:latin typeface="+mj-lt"/>
                <a:cs typeface="Rubik" panose="020B0604020202020204" charset="-79"/>
              </a:rPr>
              <a:t>some activities of importance to Brazilian patients and patient groups</a:t>
            </a:r>
          </a:p>
          <a:p>
            <a:pPr marL="216000">
              <a:buClr>
                <a:srgbClr val="083F56"/>
              </a:buClr>
            </a:pPr>
            <a:r>
              <a:rPr lang="en-US" sz="1600" dirty="0">
                <a:solidFill>
                  <a:srgbClr val="083F56"/>
                </a:solidFill>
                <a:latin typeface="+mj-lt"/>
                <a:cs typeface="Calibri Light" panose="020F0302020204030204" pitchFamily="34" charset="0"/>
              </a:rPr>
              <a:t>—</a:t>
            </a:r>
            <a:r>
              <a:rPr lang="en-US" sz="1600" dirty="0">
                <a:solidFill>
                  <a:srgbClr val="083F56"/>
                </a:solidFill>
                <a:latin typeface="+mj-lt"/>
                <a:cs typeface="Rubik" panose="020B0604020202020204" charset="-79"/>
              </a:rPr>
              <a:t>notably …</a:t>
            </a:r>
          </a:p>
          <a:p>
            <a:pPr marL="216000">
              <a:buClr>
                <a:srgbClr val="083F56"/>
              </a:buClr>
            </a:pPr>
            <a:endParaRPr lang="en-US" sz="800" dirty="0">
              <a:solidFill>
                <a:srgbClr val="083F56"/>
              </a:solidFill>
              <a:latin typeface="+mj-lt"/>
              <a:cs typeface="Rubik" panose="020B0604020202020204" charset="-79"/>
            </a:endParaRPr>
          </a:p>
          <a:p>
            <a:pPr marL="468000">
              <a:buClr>
                <a:srgbClr val="083F56"/>
              </a:buClr>
            </a:pPr>
            <a:r>
              <a:rPr lang="en-US" sz="1600" dirty="0">
                <a:solidFill>
                  <a:srgbClr val="700000"/>
                </a:solidFill>
                <a:latin typeface="Karla" pitchFamily="2" charset="0"/>
                <a:cs typeface="Rubik" panose="020B0604020202020204" charset="-79"/>
              </a:rPr>
              <a:t>•</a:t>
            </a:r>
            <a:r>
              <a:rPr lang="en-US" sz="1600" dirty="0">
                <a:solidFill>
                  <a:srgbClr val="083F56"/>
                </a:solidFill>
                <a:latin typeface="Karla" pitchFamily="2" charset="0"/>
                <a:cs typeface="Rubik" panose="020B0604020202020204" charset="-79"/>
              </a:rPr>
              <a:t> </a:t>
            </a:r>
            <a:r>
              <a:rPr lang="en-US" sz="1600" dirty="0">
                <a:solidFill>
                  <a:srgbClr val="083F56"/>
                </a:solidFill>
                <a:latin typeface="+mj-lt"/>
                <a:cs typeface="Rubik" panose="020B0604020202020204" charset="-79"/>
              </a:rPr>
              <a:t>patient safety,</a:t>
            </a:r>
          </a:p>
          <a:p>
            <a:pPr marL="468000">
              <a:buClr>
                <a:srgbClr val="083F56"/>
              </a:buClr>
            </a:pPr>
            <a:r>
              <a:rPr lang="en-US" sz="1600" dirty="0">
                <a:solidFill>
                  <a:srgbClr val="700000"/>
                </a:solidFill>
                <a:latin typeface="Karla" pitchFamily="2" charset="0"/>
                <a:cs typeface="Rubik" panose="020B0604020202020204" charset="-79"/>
              </a:rPr>
              <a:t>•</a:t>
            </a:r>
            <a:r>
              <a:rPr lang="en-US" sz="1600" dirty="0">
                <a:solidFill>
                  <a:srgbClr val="083F56"/>
                </a:solidFill>
                <a:latin typeface="Karla" pitchFamily="2" charset="0"/>
                <a:cs typeface="Rubik" panose="020B0604020202020204" charset="-79"/>
              </a:rPr>
              <a:t> </a:t>
            </a:r>
            <a:r>
              <a:rPr lang="en-US" sz="1600" dirty="0">
                <a:solidFill>
                  <a:srgbClr val="083F56"/>
                </a:solidFill>
                <a:latin typeface="+mj-lt"/>
                <a:cs typeface="Rubik" panose="020B0604020202020204" charset="-79"/>
              </a:rPr>
              <a:t>access to medicines, and</a:t>
            </a:r>
          </a:p>
          <a:p>
            <a:pPr marL="468000">
              <a:buClr>
                <a:srgbClr val="083F56"/>
              </a:buClr>
            </a:pPr>
            <a:r>
              <a:rPr lang="en-US" sz="1600" dirty="0">
                <a:solidFill>
                  <a:srgbClr val="700000"/>
                </a:solidFill>
                <a:latin typeface="Karla" pitchFamily="2" charset="0"/>
                <a:cs typeface="Rubik" panose="020B0604020202020204" charset="-79"/>
              </a:rPr>
              <a:t>•</a:t>
            </a:r>
            <a:r>
              <a:rPr lang="en-US" sz="1600" dirty="0">
                <a:solidFill>
                  <a:srgbClr val="083F56"/>
                </a:solidFill>
                <a:latin typeface="Karla" pitchFamily="2" charset="0"/>
                <a:cs typeface="Rubik" panose="020B0604020202020204" charset="-79"/>
              </a:rPr>
              <a:t> </a:t>
            </a:r>
            <a:r>
              <a:rPr lang="en-US" sz="1600" dirty="0">
                <a:solidFill>
                  <a:srgbClr val="083F56"/>
                </a:solidFill>
                <a:latin typeface="+mj-lt"/>
                <a:cs typeface="Rubik" panose="020B0604020202020204" charset="-79"/>
              </a:rPr>
              <a:t>fair pricing policies</a:t>
            </a:r>
            <a:r>
              <a:rPr lang="en-US" sz="1600" dirty="0">
                <a:solidFill>
                  <a:srgbClr val="083F56"/>
                </a:solidFill>
                <a:latin typeface="+mj-lt"/>
                <a:cs typeface="Calibri Light" panose="020F0302020204030204" pitchFamily="34" charset="0"/>
              </a:rPr>
              <a:t>.</a:t>
            </a:r>
          </a:p>
          <a:p>
            <a:pPr marL="468000">
              <a:buClr>
                <a:srgbClr val="083F56"/>
              </a:buClr>
            </a:pPr>
            <a:endParaRPr lang="en-US" sz="1600" dirty="0">
              <a:solidFill>
                <a:srgbClr val="083F56"/>
              </a:solidFill>
              <a:latin typeface="+mj-lt"/>
              <a:cs typeface="Rubik" panose="020B0604020202020204" charset="-79"/>
            </a:endParaRPr>
          </a:p>
          <a:p>
            <a:pPr marL="216000">
              <a:buClr>
                <a:srgbClr val="083F56"/>
              </a:buClr>
            </a:pPr>
            <a:r>
              <a:rPr lang="en-US" sz="1000" dirty="0">
                <a:solidFill>
                  <a:srgbClr val="083F56"/>
                </a:solidFill>
                <a:latin typeface="Rubik" panose="020B0604020202020204" charset="-79"/>
                <a:cs typeface="Rubik" panose="020B0604020202020204" charset="-79"/>
              </a:rPr>
              <a:t> </a:t>
            </a:r>
          </a:p>
        </p:txBody>
      </p:sp>
      <p:sp>
        <p:nvSpPr>
          <p:cNvPr id="16" name="Arrow: Right 15">
            <a:extLst>
              <a:ext uri="{FF2B5EF4-FFF2-40B4-BE49-F238E27FC236}">
                <a16:creationId xmlns:a16="http://schemas.microsoft.com/office/drawing/2014/main" id="{0B77B36B-0114-1E09-AA04-225C6EE3F195}"/>
              </a:ext>
            </a:extLst>
          </p:cNvPr>
          <p:cNvSpPr/>
          <p:nvPr/>
        </p:nvSpPr>
        <p:spPr>
          <a:xfrm>
            <a:off x="5775287" y="3030120"/>
            <a:ext cx="790832" cy="637609"/>
          </a:xfrm>
          <a:prstGeom prst="rightArrow">
            <a:avLst/>
          </a:pr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2599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F74D4-9144-648E-6BA6-CE98BF3C6034}"/>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46E0E12-69D3-6550-5B53-EDE7DC8AC1AC}"/>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20" name="Slide Number Placeholder 1">
            <a:extLst>
              <a:ext uri="{FF2B5EF4-FFF2-40B4-BE49-F238E27FC236}">
                <a16:creationId xmlns:a16="http://schemas.microsoft.com/office/drawing/2014/main" id="{51057F78-BD08-2B72-1158-6BC834CD88AE}"/>
              </a:ext>
            </a:extLst>
          </p:cNvPr>
          <p:cNvSpPr txBox="1">
            <a:spLocks/>
          </p:cNvSpPr>
          <p:nvPr/>
        </p:nvSpPr>
        <p:spPr>
          <a:xfrm>
            <a:off x="11263395" y="0"/>
            <a:ext cx="487836" cy="476672"/>
          </a:xfrm>
          <a:prstGeom prst="rect">
            <a:avLst/>
          </a:prstGeom>
          <a:solidFill>
            <a:schemeClr val="tx1">
              <a:alpha val="30000"/>
            </a:schemeClr>
          </a:solidFill>
        </p:spPr>
        <p:txBody>
          <a:bodyPr vert="horz" lIns="91440" tIns="45720" rIns="91440" bIns="45720" rtlCol="0" anchor="ctr" anchorCtr="0"/>
          <a:lstStyle>
            <a:defPPr>
              <a:defRPr lang="en-US"/>
            </a:defPPr>
            <a:lvl1pPr marL="0" algn="r" defTabSz="914400" rtl="0" eaLnBrk="1" latinLnBrk="0" hangingPunct="1">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i="0" dirty="0">
                <a:latin typeface="Futura PT Bold" panose="020B0502020204020303" pitchFamily="34" charset="77"/>
              </a:rPr>
              <a:t>46</a:t>
            </a:r>
          </a:p>
        </p:txBody>
      </p:sp>
      <p:pic>
        <p:nvPicPr>
          <p:cNvPr id="9" name="Imagen 3">
            <a:extLst>
              <a:ext uri="{FF2B5EF4-FFF2-40B4-BE49-F238E27FC236}">
                <a16:creationId xmlns:a16="http://schemas.microsoft.com/office/drawing/2014/main" id="{C6F1E896-8B24-06AA-8794-05E5065F4343}"/>
              </a:ext>
            </a:extLst>
          </p:cNvPr>
          <p:cNvPicPr>
            <a:picLocks noChangeAspect="1"/>
          </p:cNvPicPr>
          <p:nvPr/>
        </p:nvPicPr>
        <p:blipFill>
          <a:blip r:embed="rId2"/>
          <a:stretch>
            <a:fillRect/>
          </a:stretch>
        </p:blipFill>
        <p:spPr>
          <a:xfrm>
            <a:off x="85252" y="200596"/>
            <a:ext cx="5886846" cy="998555"/>
          </a:xfrm>
          <a:prstGeom prst="rect">
            <a:avLst/>
          </a:prstGeom>
        </p:spPr>
      </p:pic>
      <p:pic>
        <p:nvPicPr>
          <p:cNvPr id="11" name="Imagen 4">
            <a:extLst>
              <a:ext uri="{FF2B5EF4-FFF2-40B4-BE49-F238E27FC236}">
                <a16:creationId xmlns:a16="http://schemas.microsoft.com/office/drawing/2014/main" id="{E1009F6B-A69C-1E1C-12C1-B47885153BA8}"/>
              </a:ext>
            </a:extLst>
          </p:cNvPr>
          <p:cNvPicPr>
            <a:picLocks noChangeAspect="1"/>
          </p:cNvPicPr>
          <p:nvPr/>
        </p:nvPicPr>
        <p:blipFill>
          <a:blip r:embed="rId3"/>
          <a:stretch>
            <a:fillRect/>
          </a:stretch>
        </p:blipFill>
        <p:spPr>
          <a:xfrm>
            <a:off x="549055" y="141890"/>
            <a:ext cx="5202621" cy="918193"/>
          </a:xfrm>
          <a:prstGeom prst="rect">
            <a:avLst/>
          </a:prstGeom>
        </p:spPr>
      </p:pic>
      <p:pic>
        <p:nvPicPr>
          <p:cNvPr id="12" name="Imagen 5">
            <a:extLst>
              <a:ext uri="{FF2B5EF4-FFF2-40B4-BE49-F238E27FC236}">
                <a16:creationId xmlns:a16="http://schemas.microsoft.com/office/drawing/2014/main" id="{6047DD6A-5BBB-E946-83E8-715A6852FA6B}"/>
              </a:ext>
            </a:extLst>
          </p:cNvPr>
          <p:cNvPicPr>
            <a:picLocks noChangeAspect="1"/>
          </p:cNvPicPr>
          <p:nvPr/>
        </p:nvPicPr>
        <p:blipFill>
          <a:blip r:embed="rId4"/>
          <a:stretch>
            <a:fillRect/>
          </a:stretch>
        </p:blipFill>
        <p:spPr>
          <a:xfrm>
            <a:off x="933835" y="476672"/>
            <a:ext cx="325056" cy="325056"/>
          </a:xfrm>
          <a:prstGeom prst="rect">
            <a:avLst/>
          </a:prstGeom>
        </p:spPr>
      </p:pic>
      <p:sp>
        <p:nvSpPr>
          <p:cNvPr id="13" name="Google Shape;90;p2">
            <a:extLst>
              <a:ext uri="{FF2B5EF4-FFF2-40B4-BE49-F238E27FC236}">
                <a16:creationId xmlns:a16="http://schemas.microsoft.com/office/drawing/2014/main" id="{B8A72976-E84D-87DA-E9C4-CB67C698747D}"/>
              </a:ext>
            </a:extLst>
          </p:cNvPr>
          <p:cNvSpPr txBox="1"/>
          <p:nvPr/>
        </p:nvSpPr>
        <p:spPr>
          <a:xfrm>
            <a:off x="1382792" y="273291"/>
            <a:ext cx="4753663" cy="690540"/>
          </a:xfrm>
          <a:prstGeom prst="rect">
            <a:avLst/>
          </a:prstGeom>
          <a:noFill/>
          <a:ln>
            <a:noFill/>
          </a:ln>
        </p:spPr>
        <p:txBody>
          <a:bodyPr spcFirstLastPara="1" wrap="square" lIns="74283" tIns="37131" rIns="74283" bIns="37131" anchor="t" anchorCtr="0">
            <a:spAutoFit/>
          </a:bodyPr>
          <a:lstStyle/>
          <a:p>
            <a:r>
              <a:rPr lang="en-GB" sz="2000" i="1" dirty="0">
                <a:solidFill>
                  <a:srgbClr val="575756"/>
                </a:solidFill>
                <a:latin typeface="Rubik" pitchFamily="2" charset="-79"/>
                <a:cs typeface="Rubik" pitchFamily="2" charset="-79"/>
              </a:rPr>
              <a:t>‘Moving Forward’:</a:t>
            </a:r>
          </a:p>
          <a:p>
            <a:r>
              <a:rPr lang="en-GB" sz="2000" b="1" i="1" dirty="0">
                <a:solidFill>
                  <a:srgbClr val="575756"/>
                </a:solidFill>
                <a:latin typeface="Rubik" pitchFamily="2" charset="-79"/>
                <a:cs typeface="Rubik" pitchFamily="2" charset="-79"/>
              </a:rPr>
              <a:t>Strategic priorities</a:t>
            </a:r>
            <a:r>
              <a:rPr lang="en-GB" sz="2000" i="1" dirty="0">
                <a:solidFill>
                  <a:srgbClr val="575756"/>
                </a:solidFill>
                <a:latin typeface="Rubik" pitchFamily="2" charset="-79"/>
                <a:cs typeface="Rubik" pitchFamily="2" charset="-79"/>
              </a:rPr>
              <a:t> for pharma</a:t>
            </a:r>
            <a:endParaRPr lang="en-GB" sz="2000" dirty="0">
              <a:latin typeface="Rubik" pitchFamily="2" charset="-79"/>
              <a:cs typeface="Rubik" pitchFamily="2" charset="-79"/>
            </a:endParaRPr>
          </a:p>
        </p:txBody>
      </p:sp>
      <p:cxnSp>
        <p:nvCxnSpPr>
          <p:cNvPr id="3" name="Straight Connector 2">
            <a:extLst>
              <a:ext uri="{FF2B5EF4-FFF2-40B4-BE49-F238E27FC236}">
                <a16:creationId xmlns:a16="http://schemas.microsoft.com/office/drawing/2014/main" id="{731FEEFC-A981-93AA-E75C-66360DF98296}"/>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16" name="Arrow: Right 15">
            <a:extLst>
              <a:ext uri="{FF2B5EF4-FFF2-40B4-BE49-F238E27FC236}">
                <a16:creationId xmlns:a16="http://schemas.microsoft.com/office/drawing/2014/main" id="{905A3960-13FD-0FC5-90C0-15D82715B968}"/>
              </a:ext>
            </a:extLst>
          </p:cNvPr>
          <p:cNvSpPr/>
          <p:nvPr/>
        </p:nvSpPr>
        <p:spPr>
          <a:xfrm>
            <a:off x="5775287" y="3030120"/>
            <a:ext cx="790832" cy="637609"/>
          </a:xfrm>
          <a:prstGeom prst="rightArrow">
            <a:avLst/>
          </a:pr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2F6F981-566C-C7BB-950D-3AE6851CB8FE}"/>
              </a:ext>
            </a:extLst>
          </p:cNvPr>
          <p:cNvSpPr txBox="1"/>
          <p:nvPr/>
        </p:nvSpPr>
        <p:spPr>
          <a:xfrm>
            <a:off x="766075" y="1650010"/>
            <a:ext cx="4591531" cy="3108543"/>
          </a:xfrm>
          <a:prstGeom prst="rect">
            <a:avLst/>
          </a:prstGeom>
          <a:noFill/>
        </p:spPr>
        <p:txBody>
          <a:bodyPr wrap="square">
            <a:spAutoFit/>
          </a:bodyPr>
          <a:lstStyle/>
          <a:p>
            <a:pPr marL="285750" indent="-285750">
              <a:buFont typeface="Wingdings" panose="05000000000000000000" pitchFamily="2" charset="2"/>
              <a:buChar char="§"/>
            </a:pPr>
            <a:r>
              <a:rPr lang="en-GB" sz="1600" b="0" i="0" dirty="0">
                <a:effectLst/>
                <a:highlight>
                  <a:srgbClr val="FFFFFF"/>
                </a:highlight>
                <a:latin typeface="Rubik" pitchFamily="2" charset="-79"/>
                <a:cs typeface="Rubik" pitchFamily="2" charset="-79"/>
              </a:rPr>
              <a:t>A thematic analysis of Brazilian patient groups’ qualitative feedback, advising on strategic direction for pharma in Brazil</a:t>
            </a:r>
          </a:p>
          <a:p>
            <a:pPr marL="288000"/>
            <a:r>
              <a:rPr lang="en-GB" sz="1600" b="0" i="0" dirty="0">
                <a:effectLst/>
                <a:highlight>
                  <a:srgbClr val="FFFFFF"/>
                </a:highlight>
                <a:latin typeface="Rubik" pitchFamily="2" charset="-79"/>
                <a:cs typeface="Rubik" pitchFamily="2" charset="-79"/>
              </a:rPr>
              <a:t>—ranked and defined.</a:t>
            </a:r>
          </a:p>
          <a:p>
            <a:endParaRPr lang="en-GB" sz="1000" dirty="0">
              <a:highlight>
                <a:srgbClr val="FFFFFF"/>
              </a:highlight>
              <a:latin typeface="Rubik" pitchFamily="2" charset="-79"/>
              <a:cs typeface="Rubik" pitchFamily="2" charset="-79"/>
            </a:endParaRPr>
          </a:p>
          <a:p>
            <a:pPr marL="285750" indent="-285750">
              <a:buFont typeface="Wingdings" panose="05000000000000000000" pitchFamily="2" charset="2"/>
              <a:buChar char="§"/>
            </a:pPr>
            <a:r>
              <a:rPr lang="en-GB" sz="1600" b="0" i="0" dirty="0">
                <a:effectLst/>
                <a:highlight>
                  <a:srgbClr val="FFFFFF"/>
                </a:highlight>
                <a:latin typeface="Rubik" pitchFamily="2" charset="-79"/>
                <a:cs typeface="Rubik" pitchFamily="2" charset="-79"/>
              </a:rPr>
              <a:t>121 Brazilian patient groups provide 630 comments on how pharma might improve in Brazil.</a:t>
            </a:r>
          </a:p>
          <a:p>
            <a:endParaRPr lang="en-GB" sz="1000" dirty="0">
              <a:highlight>
                <a:srgbClr val="FFFFFF"/>
              </a:highlight>
              <a:latin typeface="Rubik" pitchFamily="2" charset="-79"/>
              <a:cs typeface="Rubik" pitchFamily="2" charset="-79"/>
            </a:endParaRPr>
          </a:p>
          <a:p>
            <a:pPr marL="285750" indent="-285750">
              <a:buFont typeface="Wingdings" panose="05000000000000000000" pitchFamily="2" charset="2"/>
              <a:buChar char="§"/>
            </a:pPr>
            <a:r>
              <a:rPr lang="en-GB" sz="1600" dirty="0">
                <a:latin typeface="Rubik" pitchFamily="2" charset="-79"/>
                <a:cs typeface="Rubik" pitchFamily="2" charset="-79"/>
              </a:rPr>
              <a:t>19% of the commentaries from respondent Brazilian patient groups emphasise that the priority for pharma companies in Brazil should be </a:t>
            </a:r>
            <a:r>
              <a:rPr lang="en-GB" sz="1600" dirty="0">
                <a:solidFill>
                  <a:srgbClr val="0070C0"/>
                </a:solidFill>
                <a:latin typeface="Rubik" pitchFamily="2" charset="-79"/>
                <a:cs typeface="Rubik" pitchFamily="2" charset="-79"/>
              </a:rPr>
              <a:t>patient access to medicines</a:t>
            </a:r>
            <a:r>
              <a:rPr lang="en-GB" sz="1600" dirty="0">
                <a:latin typeface="Rubik" pitchFamily="2" charset="-79"/>
                <a:cs typeface="Rubik" pitchFamily="2" charset="-79"/>
              </a:rPr>
              <a:t>.</a:t>
            </a:r>
            <a:endParaRPr lang="en-GB" sz="1600" i="1" dirty="0">
              <a:latin typeface="Rubik" pitchFamily="2" charset="-79"/>
              <a:cs typeface="Rubik" pitchFamily="2" charset="-79"/>
            </a:endParaRPr>
          </a:p>
        </p:txBody>
      </p:sp>
      <p:graphicFrame>
        <p:nvGraphicFramePr>
          <p:cNvPr id="7" name="Table 6">
            <a:extLst>
              <a:ext uri="{FF2B5EF4-FFF2-40B4-BE49-F238E27FC236}">
                <a16:creationId xmlns:a16="http://schemas.microsoft.com/office/drawing/2014/main" id="{3EE65C9E-1104-1D3E-F20C-7FEB75250539}"/>
              </a:ext>
            </a:extLst>
          </p:cNvPr>
          <p:cNvGraphicFramePr>
            <a:graphicFrameLocks noGrp="1"/>
          </p:cNvGraphicFramePr>
          <p:nvPr>
            <p:extLst>
              <p:ext uri="{D42A27DB-BD31-4B8C-83A1-F6EECF244321}">
                <p14:modId xmlns:p14="http://schemas.microsoft.com/office/powerpoint/2010/main" val="2923335473"/>
              </p:ext>
            </p:extLst>
          </p:nvPr>
        </p:nvGraphicFramePr>
        <p:xfrm>
          <a:off x="6792610" y="1637410"/>
          <a:ext cx="4714412" cy="3630476"/>
        </p:xfrm>
        <a:graphic>
          <a:graphicData uri="http://schemas.openxmlformats.org/drawingml/2006/table">
            <a:tbl>
              <a:tblPr>
                <a:tableStyleId>{5C22544A-7EE6-4342-B048-85BDC9FD1C3A}</a:tableStyleId>
              </a:tblPr>
              <a:tblGrid>
                <a:gridCol w="2992324">
                  <a:extLst>
                    <a:ext uri="{9D8B030D-6E8A-4147-A177-3AD203B41FA5}">
                      <a16:colId xmlns:a16="http://schemas.microsoft.com/office/drawing/2014/main" val="1543611086"/>
                    </a:ext>
                  </a:extLst>
                </a:gridCol>
                <a:gridCol w="1722088">
                  <a:extLst>
                    <a:ext uri="{9D8B030D-6E8A-4147-A177-3AD203B41FA5}">
                      <a16:colId xmlns:a16="http://schemas.microsoft.com/office/drawing/2014/main" val="771976131"/>
                    </a:ext>
                  </a:extLst>
                </a:gridCol>
              </a:tblGrid>
              <a:tr h="582476">
                <a:tc>
                  <a:txBody>
                    <a:bodyPr/>
                    <a:lstStyle/>
                    <a:p>
                      <a:pPr algn="l" fontAlgn="b"/>
                      <a:r>
                        <a:rPr lang="en-GB" sz="1400" b="1" u="none" strike="noStrike" dirty="0">
                          <a:effectLst/>
                          <a:latin typeface="Rubik" pitchFamily="2" charset="-79"/>
                          <a:cs typeface="Rubik" pitchFamily="2" charset="-79"/>
                        </a:rPr>
                        <a:t>Indicator of corporate reputation</a:t>
                      </a:r>
                      <a:endParaRPr lang="en-GB" sz="1400" b="1" i="0" u="none" strike="noStrike" dirty="0">
                        <a:solidFill>
                          <a:srgbClr val="000000"/>
                        </a:solidFill>
                        <a:effectLst/>
                        <a:latin typeface="Rubik" pitchFamily="2" charset="-79"/>
                        <a:cs typeface="Rubik" pitchFamily="2" charset="-79"/>
                      </a:endParaRPr>
                    </a:p>
                  </a:txBody>
                  <a:tcPr anchor="ctr">
                    <a:solidFill>
                      <a:srgbClr val="F2F2F2"/>
                    </a:solidFill>
                  </a:tcPr>
                </a:tc>
                <a:tc>
                  <a:txBody>
                    <a:bodyPr/>
                    <a:lstStyle/>
                    <a:p>
                      <a:pPr algn="ctr" fontAlgn="b"/>
                      <a:r>
                        <a:rPr lang="en-GB" sz="1400" b="1" u="none" strike="noStrike" dirty="0">
                          <a:effectLst/>
                          <a:latin typeface="Rubik" pitchFamily="2" charset="-79"/>
                          <a:cs typeface="Rubik" pitchFamily="2" charset="-79"/>
                        </a:rPr>
                        <a:t>% of total comments</a:t>
                      </a:r>
                      <a:endParaRPr lang="en-GB" sz="1400" b="1" i="0" u="none" strike="noStrike" dirty="0">
                        <a:solidFill>
                          <a:srgbClr val="000000"/>
                        </a:solidFill>
                        <a:effectLst/>
                        <a:latin typeface="Rubik" pitchFamily="2" charset="-79"/>
                        <a:cs typeface="Rubik" pitchFamily="2" charset="-79"/>
                      </a:endParaRPr>
                    </a:p>
                  </a:txBody>
                  <a:tcPr marL="3751" marR="3751" marT="3751" marB="0" anchor="ctr">
                    <a:solidFill>
                      <a:srgbClr val="F2F2F2"/>
                    </a:solidFill>
                  </a:tcPr>
                </a:tc>
                <a:extLst>
                  <a:ext uri="{0D108BD9-81ED-4DB2-BD59-A6C34878D82A}">
                    <a16:rowId xmlns:a16="http://schemas.microsoft.com/office/drawing/2014/main" val="2151192725"/>
                  </a:ext>
                </a:extLst>
              </a:tr>
              <a:tr h="293775">
                <a:tc>
                  <a:txBody>
                    <a:bodyPr/>
                    <a:lstStyle/>
                    <a:p>
                      <a:pPr algn="l" fontAlgn="b"/>
                      <a:r>
                        <a:rPr lang="en-GB" sz="1400" u="none" strike="noStrike" dirty="0">
                          <a:effectLst/>
                          <a:latin typeface="Rubik" pitchFamily="2" charset="-79"/>
                          <a:cs typeface="Rubik" pitchFamily="2" charset="-79"/>
                        </a:rPr>
                        <a:t>Access to medicines</a:t>
                      </a:r>
                      <a:endParaRPr lang="en-GB" sz="1400" b="0" i="0" u="none" strike="noStrike" dirty="0">
                        <a:solidFill>
                          <a:srgbClr val="000000"/>
                        </a:solidFill>
                        <a:effectLst/>
                        <a:latin typeface="Rubik" pitchFamily="2" charset="-79"/>
                        <a:cs typeface="Rubik" pitchFamily="2" charset="-79"/>
                      </a:endParaRPr>
                    </a:p>
                  </a:txBody>
                  <a:tcPr anchor="ctr">
                    <a:solidFill>
                      <a:srgbClr val="F2F2F2"/>
                    </a:solidFill>
                  </a:tcPr>
                </a:tc>
                <a:tc>
                  <a:txBody>
                    <a:bodyPr/>
                    <a:lstStyle/>
                    <a:p>
                      <a:pPr algn="ctr" fontAlgn="b"/>
                      <a:r>
                        <a:rPr lang="en-GB" sz="1400" u="none" strike="noStrike" dirty="0">
                          <a:effectLst/>
                          <a:latin typeface="Rubik" pitchFamily="2" charset="-79"/>
                          <a:cs typeface="Rubik" pitchFamily="2" charset="-79"/>
                        </a:rPr>
                        <a:t>19%</a:t>
                      </a:r>
                      <a:endParaRPr lang="en-GB" sz="1400" b="0" i="0" u="none" strike="noStrike" dirty="0">
                        <a:solidFill>
                          <a:srgbClr val="000000"/>
                        </a:solidFill>
                        <a:effectLst/>
                        <a:latin typeface="Rubik" pitchFamily="2" charset="-79"/>
                        <a:cs typeface="Rubik" pitchFamily="2" charset="-79"/>
                      </a:endParaRPr>
                    </a:p>
                  </a:txBody>
                  <a:tcPr marL="3751" marR="3751" marT="3751" marB="0" anchor="ctr">
                    <a:solidFill>
                      <a:srgbClr val="F2F2F2"/>
                    </a:solidFill>
                  </a:tcPr>
                </a:tc>
                <a:extLst>
                  <a:ext uri="{0D108BD9-81ED-4DB2-BD59-A6C34878D82A}">
                    <a16:rowId xmlns:a16="http://schemas.microsoft.com/office/drawing/2014/main" val="571127040"/>
                  </a:ext>
                </a:extLst>
              </a:tr>
              <a:tr h="296536">
                <a:tc>
                  <a:txBody>
                    <a:bodyPr/>
                    <a:lstStyle/>
                    <a:p>
                      <a:pPr algn="l" fontAlgn="b"/>
                      <a:r>
                        <a:rPr lang="en-GB" sz="1400" u="none" strike="noStrike" dirty="0">
                          <a:effectLst/>
                          <a:latin typeface="Rubik" pitchFamily="2" charset="-79"/>
                          <a:cs typeface="Rubik" pitchFamily="2" charset="-79"/>
                        </a:rPr>
                        <a:t>Patient-group relations</a:t>
                      </a:r>
                      <a:endParaRPr lang="en-GB" sz="1400" b="0" i="0" u="none" strike="noStrike" dirty="0">
                        <a:solidFill>
                          <a:srgbClr val="000000"/>
                        </a:solidFill>
                        <a:effectLst/>
                        <a:latin typeface="Rubik" pitchFamily="2" charset="-79"/>
                        <a:cs typeface="Rubik" pitchFamily="2" charset="-79"/>
                      </a:endParaRPr>
                    </a:p>
                  </a:txBody>
                  <a:tcPr anchor="ctr">
                    <a:solidFill>
                      <a:srgbClr val="F2F2F2"/>
                    </a:solidFill>
                  </a:tcPr>
                </a:tc>
                <a:tc>
                  <a:txBody>
                    <a:bodyPr/>
                    <a:lstStyle/>
                    <a:p>
                      <a:pPr algn="ctr" fontAlgn="b"/>
                      <a:r>
                        <a:rPr lang="en-GB" sz="1400" u="none" strike="noStrike" dirty="0">
                          <a:effectLst/>
                          <a:latin typeface="Rubik" pitchFamily="2" charset="-79"/>
                          <a:cs typeface="Rubik" pitchFamily="2" charset="-79"/>
                        </a:rPr>
                        <a:t>14%</a:t>
                      </a:r>
                      <a:endParaRPr lang="en-GB" sz="1400" b="0" i="0" u="none" strike="noStrike" dirty="0">
                        <a:solidFill>
                          <a:srgbClr val="000000"/>
                        </a:solidFill>
                        <a:effectLst/>
                        <a:latin typeface="Rubik" pitchFamily="2" charset="-79"/>
                        <a:cs typeface="Rubik" pitchFamily="2" charset="-79"/>
                      </a:endParaRPr>
                    </a:p>
                  </a:txBody>
                  <a:tcPr marL="3751" marR="3751" marT="3751" marB="0" anchor="ctr">
                    <a:solidFill>
                      <a:srgbClr val="F2F2F2"/>
                    </a:solidFill>
                  </a:tcPr>
                </a:tc>
                <a:extLst>
                  <a:ext uri="{0D108BD9-81ED-4DB2-BD59-A6C34878D82A}">
                    <a16:rowId xmlns:a16="http://schemas.microsoft.com/office/drawing/2014/main" val="4060472832"/>
                  </a:ext>
                </a:extLst>
              </a:tr>
              <a:tr h="293775">
                <a:tc>
                  <a:txBody>
                    <a:bodyPr/>
                    <a:lstStyle/>
                    <a:p>
                      <a:pPr algn="l" fontAlgn="b"/>
                      <a:r>
                        <a:rPr lang="en-GB" sz="1400" u="none" strike="noStrike" dirty="0">
                          <a:effectLst/>
                          <a:latin typeface="Rubik" pitchFamily="2" charset="-79"/>
                          <a:cs typeface="Rubik" pitchFamily="2" charset="-79"/>
                        </a:rPr>
                        <a:t>Transparency</a:t>
                      </a:r>
                      <a:endParaRPr lang="en-GB" sz="1400" b="0" i="0" u="none" strike="noStrike" dirty="0">
                        <a:solidFill>
                          <a:srgbClr val="000000"/>
                        </a:solidFill>
                        <a:effectLst/>
                        <a:latin typeface="Rubik" pitchFamily="2" charset="-79"/>
                        <a:cs typeface="Rubik" pitchFamily="2" charset="-79"/>
                      </a:endParaRPr>
                    </a:p>
                  </a:txBody>
                  <a:tcPr anchor="ctr">
                    <a:solidFill>
                      <a:srgbClr val="F2F2F2"/>
                    </a:solidFill>
                  </a:tcPr>
                </a:tc>
                <a:tc>
                  <a:txBody>
                    <a:bodyPr/>
                    <a:lstStyle/>
                    <a:p>
                      <a:pPr algn="ctr" fontAlgn="b"/>
                      <a:r>
                        <a:rPr lang="en-GB" sz="1400" u="none" strike="noStrike" dirty="0">
                          <a:effectLst/>
                          <a:latin typeface="Rubik" pitchFamily="2" charset="-79"/>
                          <a:cs typeface="Rubik" pitchFamily="2" charset="-79"/>
                        </a:rPr>
                        <a:t>14%</a:t>
                      </a:r>
                      <a:endParaRPr lang="en-GB" sz="1400" b="0" i="0" u="none" strike="noStrike" dirty="0">
                        <a:solidFill>
                          <a:srgbClr val="000000"/>
                        </a:solidFill>
                        <a:effectLst/>
                        <a:latin typeface="Rubik" pitchFamily="2" charset="-79"/>
                        <a:cs typeface="Rubik" pitchFamily="2" charset="-79"/>
                      </a:endParaRPr>
                    </a:p>
                  </a:txBody>
                  <a:tcPr marL="3751" marR="3751" marT="3751" marB="0" anchor="ctr">
                    <a:solidFill>
                      <a:srgbClr val="F2F2F2"/>
                    </a:solidFill>
                  </a:tcPr>
                </a:tc>
                <a:extLst>
                  <a:ext uri="{0D108BD9-81ED-4DB2-BD59-A6C34878D82A}">
                    <a16:rowId xmlns:a16="http://schemas.microsoft.com/office/drawing/2014/main" val="3928920539"/>
                  </a:ext>
                </a:extLst>
              </a:tr>
              <a:tr h="296536">
                <a:tc>
                  <a:txBody>
                    <a:bodyPr/>
                    <a:lstStyle/>
                    <a:p>
                      <a:pPr algn="l" fontAlgn="b"/>
                      <a:r>
                        <a:rPr lang="en-GB" sz="1400" u="none" strike="noStrike" dirty="0">
                          <a:effectLst/>
                          <a:latin typeface="Rubik" pitchFamily="2" charset="-79"/>
                          <a:cs typeface="Rubik" pitchFamily="2" charset="-79"/>
                        </a:rPr>
                        <a:t>Patient information</a:t>
                      </a:r>
                      <a:endParaRPr lang="en-GB" sz="1400" b="0" i="0" u="none" strike="noStrike" dirty="0">
                        <a:solidFill>
                          <a:srgbClr val="000000"/>
                        </a:solidFill>
                        <a:effectLst/>
                        <a:latin typeface="Rubik" pitchFamily="2" charset="-79"/>
                        <a:cs typeface="Rubik" pitchFamily="2" charset="-79"/>
                      </a:endParaRPr>
                    </a:p>
                  </a:txBody>
                  <a:tcPr anchor="ctr">
                    <a:solidFill>
                      <a:srgbClr val="F2F2F2"/>
                    </a:solidFill>
                  </a:tcPr>
                </a:tc>
                <a:tc>
                  <a:txBody>
                    <a:bodyPr/>
                    <a:lstStyle/>
                    <a:p>
                      <a:pPr algn="ctr" fontAlgn="b"/>
                      <a:r>
                        <a:rPr lang="en-GB" sz="1400" u="none" strike="noStrike" dirty="0">
                          <a:effectLst/>
                          <a:latin typeface="Rubik" pitchFamily="2" charset="-79"/>
                          <a:cs typeface="Rubik" pitchFamily="2" charset="-79"/>
                        </a:rPr>
                        <a:t>12%</a:t>
                      </a:r>
                      <a:endParaRPr lang="en-GB" sz="1400" b="0" i="0" u="none" strike="noStrike" dirty="0">
                        <a:solidFill>
                          <a:srgbClr val="000000"/>
                        </a:solidFill>
                        <a:effectLst/>
                        <a:latin typeface="Rubik" pitchFamily="2" charset="-79"/>
                        <a:cs typeface="Rubik" pitchFamily="2" charset="-79"/>
                      </a:endParaRPr>
                    </a:p>
                  </a:txBody>
                  <a:tcPr marL="3751" marR="3751" marT="3751" marB="0" anchor="ctr">
                    <a:solidFill>
                      <a:srgbClr val="F2F2F2"/>
                    </a:solidFill>
                  </a:tcPr>
                </a:tc>
                <a:extLst>
                  <a:ext uri="{0D108BD9-81ED-4DB2-BD59-A6C34878D82A}">
                    <a16:rowId xmlns:a16="http://schemas.microsoft.com/office/drawing/2014/main" val="172955656"/>
                  </a:ext>
                </a:extLst>
              </a:tr>
              <a:tr h="296536">
                <a:tc>
                  <a:txBody>
                    <a:bodyPr/>
                    <a:lstStyle/>
                    <a:p>
                      <a:pPr algn="l" fontAlgn="b"/>
                      <a:r>
                        <a:rPr lang="en-GB" sz="1400" u="none" strike="noStrike" dirty="0">
                          <a:effectLst/>
                          <a:latin typeface="Rubik" pitchFamily="2" charset="-79"/>
                          <a:cs typeface="Rubik" pitchFamily="2" charset="-79"/>
                        </a:rPr>
                        <a:t>Engaging patient in R&amp;D</a:t>
                      </a:r>
                      <a:endParaRPr lang="en-GB" sz="1400" b="0" i="0" u="none" strike="noStrike" dirty="0">
                        <a:solidFill>
                          <a:srgbClr val="000000"/>
                        </a:solidFill>
                        <a:effectLst/>
                        <a:latin typeface="Rubik" pitchFamily="2" charset="-79"/>
                        <a:cs typeface="Rubik" pitchFamily="2" charset="-79"/>
                      </a:endParaRPr>
                    </a:p>
                  </a:txBody>
                  <a:tcPr anchor="ctr">
                    <a:solidFill>
                      <a:srgbClr val="F2F2F2"/>
                    </a:solidFill>
                  </a:tcPr>
                </a:tc>
                <a:tc>
                  <a:txBody>
                    <a:bodyPr/>
                    <a:lstStyle/>
                    <a:p>
                      <a:pPr algn="ctr" fontAlgn="b"/>
                      <a:r>
                        <a:rPr lang="en-GB" sz="1400" u="none" strike="noStrike" dirty="0">
                          <a:effectLst/>
                          <a:latin typeface="Rubik" pitchFamily="2" charset="-79"/>
                          <a:cs typeface="Rubik" pitchFamily="2" charset="-79"/>
                        </a:rPr>
                        <a:t>9%</a:t>
                      </a:r>
                      <a:endParaRPr lang="en-GB" sz="1400" b="0" i="0" u="none" strike="noStrike" dirty="0">
                        <a:solidFill>
                          <a:srgbClr val="000000"/>
                        </a:solidFill>
                        <a:effectLst/>
                        <a:latin typeface="Rubik" pitchFamily="2" charset="-79"/>
                        <a:cs typeface="Rubik" pitchFamily="2" charset="-79"/>
                      </a:endParaRPr>
                    </a:p>
                  </a:txBody>
                  <a:tcPr marL="3751" marR="3751" marT="3751" marB="0" anchor="ctr">
                    <a:solidFill>
                      <a:srgbClr val="F2F2F2"/>
                    </a:solidFill>
                  </a:tcPr>
                </a:tc>
                <a:extLst>
                  <a:ext uri="{0D108BD9-81ED-4DB2-BD59-A6C34878D82A}">
                    <a16:rowId xmlns:a16="http://schemas.microsoft.com/office/drawing/2014/main" val="212173277"/>
                  </a:ext>
                </a:extLst>
              </a:tr>
              <a:tr h="296536">
                <a:tc>
                  <a:txBody>
                    <a:bodyPr/>
                    <a:lstStyle/>
                    <a:p>
                      <a:pPr algn="l" fontAlgn="b"/>
                      <a:r>
                        <a:rPr lang="en-GB" sz="1400" u="none" strike="noStrike" dirty="0">
                          <a:effectLst/>
                          <a:latin typeface="Rubik" pitchFamily="2" charset="-79"/>
                          <a:cs typeface="Rubik" pitchFamily="2" charset="-79"/>
                        </a:rPr>
                        <a:t>Services ‘beyond the pill’</a:t>
                      </a:r>
                      <a:endParaRPr lang="en-GB" sz="1400" b="0" i="0" u="none" strike="noStrike" dirty="0">
                        <a:solidFill>
                          <a:srgbClr val="000000"/>
                        </a:solidFill>
                        <a:effectLst/>
                        <a:latin typeface="Rubik" pitchFamily="2" charset="-79"/>
                        <a:cs typeface="Rubik" pitchFamily="2" charset="-79"/>
                      </a:endParaRPr>
                    </a:p>
                  </a:txBody>
                  <a:tcPr anchor="ctr">
                    <a:solidFill>
                      <a:srgbClr val="F2F2F2"/>
                    </a:solidFill>
                  </a:tcPr>
                </a:tc>
                <a:tc>
                  <a:txBody>
                    <a:bodyPr/>
                    <a:lstStyle/>
                    <a:p>
                      <a:pPr algn="ctr" fontAlgn="b"/>
                      <a:r>
                        <a:rPr lang="en-GB" sz="1400" u="none" strike="noStrike" dirty="0">
                          <a:effectLst/>
                          <a:latin typeface="Rubik" pitchFamily="2" charset="-79"/>
                          <a:cs typeface="Rubik" pitchFamily="2" charset="-79"/>
                        </a:rPr>
                        <a:t>8%</a:t>
                      </a:r>
                      <a:endParaRPr lang="en-GB" sz="1400" b="0" i="0" u="none" strike="noStrike" dirty="0">
                        <a:solidFill>
                          <a:srgbClr val="000000"/>
                        </a:solidFill>
                        <a:effectLst/>
                        <a:latin typeface="Rubik" pitchFamily="2" charset="-79"/>
                        <a:cs typeface="Rubik" pitchFamily="2" charset="-79"/>
                      </a:endParaRPr>
                    </a:p>
                  </a:txBody>
                  <a:tcPr marL="3751" marR="3751" marT="3751" marB="0" anchor="ctr">
                    <a:solidFill>
                      <a:srgbClr val="F2F2F2"/>
                    </a:solidFill>
                  </a:tcPr>
                </a:tc>
                <a:extLst>
                  <a:ext uri="{0D108BD9-81ED-4DB2-BD59-A6C34878D82A}">
                    <a16:rowId xmlns:a16="http://schemas.microsoft.com/office/drawing/2014/main" val="3222398184"/>
                  </a:ext>
                </a:extLst>
              </a:tr>
              <a:tr h="296536">
                <a:tc>
                  <a:txBody>
                    <a:bodyPr/>
                    <a:lstStyle/>
                    <a:p>
                      <a:pPr algn="l" fontAlgn="b"/>
                      <a:r>
                        <a:rPr lang="en-GB" sz="1400" u="none" strike="noStrike" dirty="0">
                          <a:effectLst/>
                          <a:latin typeface="Rubik" pitchFamily="2" charset="-79"/>
                          <a:cs typeface="Rubik" pitchFamily="2" charset="-79"/>
                        </a:rPr>
                        <a:t>Products of benefit to patients </a:t>
                      </a:r>
                      <a:endParaRPr lang="en-GB" sz="1400" b="0" i="0" u="none" strike="noStrike" dirty="0">
                        <a:solidFill>
                          <a:srgbClr val="000000"/>
                        </a:solidFill>
                        <a:effectLst/>
                        <a:latin typeface="Rubik" pitchFamily="2" charset="-79"/>
                        <a:cs typeface="Rubik" pitchFamily="2" charset="-79"/>
                      </a:endParaRPr>
                    </a:p>
                  </a:txBody>
                  <a:tcPr anchor="ctr">
                    <a:solidFill>
                      <a:srgbClr val="F2F2F2"/>
                    </a:solidFill>
                  </a:tcPr>
                </a:tc>
                <a:tc>
                  <a:txBody>
                    <a:bodyPr/>
                    <a:lstStyle/>
                    <a:p>
                      <a:pPr algn="ctr" fontAlgn="b"/>
                      <a:r>
                        <a:rPr lang="en-GB" sz="1400" u="none" strike="noStrike" dirty="0">
                          <a:effectLst/>
                          <a:latin typeface="Rubik" pitchFamily="2" charset="-79"/>
                          <a:cs typeface="Rubik" pitchFamily="2" charset="-79"/>
                        </a:rPr>
                        <a:t>7%</a:t>
                      </a:r>
                      <a:endParaRPr lang="en-GB" sz="1400" b="0" i="0" u="none" strike="noStrike" dirty="0">
                        <a:solidFill>
                          <a:srgbClr val="000000"/>
                        </a:solidFill>
                        <a:effectLst/>
                        <a:latin typeface="Rubik" pitchFamily="2" charset="-79"/>
                        <a:cs typeface="Rubik" pitchFamily="2" charset="-79"/>
                      </a:endParaRPr>
                    </a:p>
                  </a:txBody>
                  <a:tcPr marL="3751" marR="3751" marT="3751" marB="0" anchor="ctr">
                    <a:solidFill>
                      <a:srgbClr val="F2F2F2"/>
                    </a:solidFill>
                  </a:tcPr>
                </a:tc>
                <a:extLst>
                  <a:ext uri="{0D108BD9-81ED-4DB2-BD59-A6C34878D82A}">
                    <a16:rowId xmlns:a16="http://schemas.microsoft.com/office/drawing/2014/main" val="2981644748"/>
                  </a:ext>
                </a:extLst>
              </a:tr>
              <a:tr h="293775">
                <a:tc>
                  <a:txBody>
                    <a:bodyPr/>
                    <a:lstStyle/>
                    <a:p>
                      <a:pPr algn="l" fontAlgn="b"/>
                      <a:r>
                        <a:rPr lang="en-GB" sz="1400" u="none" strike="noStrike" dirty="0">
                          <a:effectLst/>
                          <a:latin typeface="Rubik" pitchFamily="2" charset="-79"/>
                          <a:cs typeface="Rubik" pitchFamily="2" charset="-79"/>
                        </a:rPr>
                        <a:t>Patient centricity</a:t>
                      </a:r>
                      <a:endParaRPr lang="en-GB" sz="1400" b="0" i="0" u="none" strike="noStrike" dirty="0">
                        <a:solidFill>
                          <a:srgbClr val="000000"/>
                        </a:solidFill>
                        <a:effectLst/>
                        <a:latin typeface="Rubik" pitchFamily="2" charset="-79"/>
                        <a:cs typeface="Rubik" pitchFamily="2" charset="-79"/>
                      </a:endParaRPr>
                    </a:p>
                  </a:txBody>
                  <a:tcPr anchor="ctr">
                    <a:solidFill>
                      <a:srgbClr val="F2F2F2"/>
                    </a:solidFill>
                  </a:tcPr>
                </a:tc>
                <a:tc>
                  <a:txBody>
                    <a:bodyPr/>
                    <a:lstStyle/>
                    <a:p>
                      <a:pPr algn="ctr" fontAlgn="b"/>
                      <a:r>
                        <a:rPr lang="en-GB" sz="1400" u="none" strike="noStrike" dirty="0">
                          <a:effectLst/>
                          <a:latin typeface="Rubik" pitchFamily="2" charset="-79"/>
                          <a:cs typeface="Rubik" pitchFamily="2" charset="-79"/>
                        </a:rPr>
                        <a:t>6%</a:t>
                      </a:r>
                      <a:endParaRPr lang="en-GB" sz="1400" b="0" i="0" u="none" strike="noStrike" dirty="0">
                        <a:solidFill>
                          <a:srgbClr val="000000"/>
                        </a:solidFill>
                        <a:effectLst/>
                        <a:latin typeface="Rubik" pitchFamily="2" charset="-79"/>
                        <a:cs typeface="Rubik" pitchFamily="2" charset="-79"/>
                      </a:endParaRPr>
                    </a:p>
                  </a:txBody>
                  <a:tcPr marL="3751" marR="3751" marT="3751" marB="0" anchor="ctr">
                    <a:solidFill>
                      <a:srgbClr val="F2F2F2"/>
                    </a:solidFill>
                  </a:tcPr>
                </a:tc>
                <a:extLst>
                  <a:ext uri="{0D108BD9-81ED-4DB2-BD59-A6C34878D82A}">
                    <a16:rowId xmlns:a16="http://schemas.microsoft.com/office/drawing/2014/main" val="3229864306"/>
                  </a:ext>
                </a:extLst>
              </a:tr>
              <a:tr h="293775">
                <a:tc>
                  <a:txBody>
                    <a:bodyPr/>
                    <a:lstStyle/>
                    <a:p>
                      <a:pPr algn="l" fontAlgn="b"/>
                      <a:r>
                        <a:rPr lang="en-GB" sz="1400" u="none" strike="noStrike" dirty="0">
                          <a:effectLst/>
                          <a:latin typeface="Rubik" pitchFamily="2" charset="-79"/>
                          <a:cs typeface="Rubik" pitchFamily="2" charset="-79"/>
                        </a:rPr>
                        <a:t>Integrity</a:t>
                      </a:r>
                      <a:endParaRPr lang="en-GB" sz="1400" b="0" i="0" u="none" strike="noStrike" dirty="0">
                        <a:solidFill>
                          <a:srgbClr val="000000"/>
                        </a:solidFill>
                        <a:effectLst/>
                        <a:latin typeface="Rubik" pitchFamily="2" charset="-79"/>
                        <a:cs typeface="Rubik" pitchFamily="2" charset="-79"/>
                      </a:endParaRPr>
                    </a:p>
                  </a:txBody>
                  <a:tcPr anchor="ctr">
                    <a:solidFill>
                      <a:srgbClr val="F2F2F2"/>
                    </a:solidFill>
                  </a:tcPr>
                </a:tc>
                <a:tc>
                  <a:txBody>
                    <a:bodyPr/>
                    <a:lstStyle/>
                    <a:p>
                      <a:pPr algn="ctr" fontAlgn="b"/>
                      <a:r>
                        <a:rPr lang="en-GB" sz="1400" u="none" strike="noStrike" dirty="0">
                          <a:effectLst/>
                          <a:latin typeface="Rubik" pitchFamily="2" charset="-79"/>
                          <a:cs typeface="Rubik" pitchFamily="2" charset="-79"/>
                        </a:rPr>
                        <a:t>6%</a:t>
                      </a:r>
                      <a:endParaRPr lang="en-GB" sz="1400" b="0" i="0" u="none" strike="noStrike" dirty="0">
                        <a:solidFill>
                          <a:srgbClr val="000000"/>
                        </a:solidFill>
                        <a:effectLst/>
                        <a:latin typeface="Rubik" pitchFamily="2" charset="-79"/>
                        <a:cs typeface="Rubik" pitchFamily="2" charset="-79"/>
                      </a:endParaRPr>
                    </a:p>
                  </a:txBody>
                  <a:tcPr marL="3751" marR="3751" marT="3751" marB="0" anchor="ctr">
                    <a:solidFill>
                      <a:srgbClr val="F2F2F2"/>
                    </a:solidFill>
                  </a:tcPr>
                </a:tc>
                <a:extLst>
                  <a:ext uri="{0D108BD9-81ED-4DB2-BD59-A6C34878D82A}">
                    <a16:rowId xmlns:a16="http://schemas.microsoft.com/office/drawing/2014/main" val="526143280"/>
                  </a:ext>
                </a:extLst>
              </a:tr>
              <a:tr h="293775">
                <a:tc>
                  <a:txBody>
                    <a:bodyPr/>
                    <a:lstStyle/>
                    <a:p>
                      <a:pPr algn="l" fontAlgn="b"/>
                      <a:r>
                        <a:rPr lang="en-GB" sz="1400" u="none" strike="noStrike" dirty="0">
                          <a:effectLst/>
                          <a:latin typeface="Rubik" pitchFamily="2" charset="-79"/>
                          <a:cs typeface="Rubik" pitchFamily="2" charset="-79"/>
                        </a:rPr>
                        <a:t>Patient safety </a:t>
                      </a:r>
                      <a:endParaRPr lang="en-GB" sz="1400" b="0" i="0" u="none" strike="noStrike" dirty="0">
                        <a:solidFill>
                          <a:srgbClr val="000000"/>
                        </a:solidFill>
                        <a:effectLst/>
                        <a:latin typeface="Rubik" pitchFamily="2" charset="-79"/>
                        <a:cs typeface="Rubik" pitchFamily="2" charset="-79"/>
                      </a:endParaRPr>
                    </a:p>
                  </a:txBody>
                  <a:tcPr anchor="ctr">
                    <a:solidFill>
                      <a:srgbClr val="F2F2F2"/>
                    </a:solidFill>
                  </a:tcPr>
                </a:tc>
                <a:tc>
                  <a:txBody>
                    <a:bodyPr/>
                    <a:lstStyle/>
                    <a:p>
                      <a:pPr algn="ctr" fontAlgn="b"/>
                      <a:r>
                        <a:rPr lang="en-GB" sz="1400" u="none" strike="noStrike" dirty="0">
                          <a:effectLst/>
                          <a:latin typeface="Rubik" pitchFamily="2" charset="-79"/>
                          <a:cs typeface="Rubik" pitchFamily="2" charset="-79"/>
                        </a:rPr>
                        <a:t>4%</a:t>
                      </a:r>
                      <a:endParaRPr lang="en-GB" sz="1400" b="0" i="0" u="none" strike="noStrike" dirty="0">
                        <a:solidFill>
                          <a:srgbClr val="000000"/>
                        </a:solidFill>
                        <a:effectLst/>
                        <a:latin typeface="Rubik" pitchFamily="2" charset="-79"/>
                        <a:cs typeface="Rubik" pitchFamily="2" charset="-79"/>
                      </a:endParaRPr>
                    </a:p>
                  </a:txBody>
                  <a:tcPr marL="3751" marR="3751" marT="3751" marB="0" anchor="ctr">
                    <a:solidFill>
                      <a:srgbClr val="F2F2F2"/>
                    </a:solidFill>
                  </a:tcPr>
                </a:tc>
                <a:extLst>
                  <a:ext uri="{0D108BD9-81ED-4DB2-BD59-A6C34878D82A}">
                    <a16:rowId xmlns:a16="http://schemas.microsoft.com/office/drawing/2014/main" val="1851369292"/>
                  </a:ext>
                </a:extLst>
              </a:tr>
            </a:tbl>
          </a:graphicData>
        </a:graphic>
      </p:graphicFrame>
      <p:sp>
        <p:nvSpPr>
          <p:cNvPr id="4" name="TextBox 3">
            <a:extLst>
              <a:ext uri="{FF2B5EF4-FFF2-40B4-BE49-F238E27FC236}">
                <a16:creationId xmlns:a16="http://schemas.microsoft.com/office/drawing/2014/main" id="{FFDEE0FD-F4B2-6313-B078-50BC4A90BACC}"/>
              </a:ext>
            </a:extLst>
          </p:cNvPr>
          <p:cNvSpPr txBox="1"/>
          <p:nvPr/>
        </p:nvSpPr>
        <p:spPr>
          <a:xfrm>
            <a:off x="6792610" y="600986"/>
            <a:ext cx="4650533" cy="959237"/>
          </a:xfrm>
          <a:prstGeom prst="rect">
            <a:avLst/>
          </a:prstGeom>
          <a:noFill/>
        </p:spPr>
        <p:txBody>
          <a:bodyPr wrap="square" rtlCol="0">
            <a:spAutoFit/>
          </a:bodyPr>
          <a:lstStyle/>
          <a:p>
            <a:pPr>
              <a:spcAft>
                <a:spcPts val="975"/>
              </a:spcAft>
              <a:buClr>
                <a:srgbClr val="083F56"/>
              </a:buClr>
            </a:pPr>
            <a:r>
              <a:rPr lang="en-US" sz="1200" b="1" dirty="0">
                <a:solidFill>
                  <a:srgbClr val="083F56"/>
                </a:solidFill>
                <a:latin typeface="Rubik" panose="020B0604020202020204" charset="-79"/>
                <a:cs typeface="Rubik" panose="020B0604020202020204" charset="-79"/>
              </a:rPr>
              <a:t>Brazilian patient groups highlight the indicators of corporate reputation at which the pharma industry most needs to improve in Brazil</a:t>
            </a:r>
          </a:p>
          <a:p>
            <a:pPr>
              <a:spcAft>
                <a:spcPts val="975"/>
              </a:spcAft>
              <a:buClr>
                <a:srgbClr val="083F56"/>
              </a:buClr>
            </a:pPr>
            <a:r>
              <a:rPr lang="en-US" sz="1200" i="1" dirty="0">
                <a:solidFill>
                  <a:srgbClr val="083F56"/>
                </a:solidFill>
                <a:latin typeface="Rubik" panose="020B0604020202020204" charset="-79"/>
                <a:cs typeface="Rubik" panose="020B0604020202020204" charset="-79"/>
              </a:rPr>
              <a:t>Thematic analysis of commentaries</a:t>
            </a:r>
            <a:endParaRPr lang="en-GB" sz="1200" i="1" dirty="0">
              <a:solidFill>
                <a:srgbClr val="083F56"/>
              </a:solidFill>
              <a:latin typeface="Rubik" panose="020B0604020202020204" charset="-79"/>
              <a:cs typeface="Rubik" panose="020B0604020202020204" charset="-79"/>
            </a:endParaRPr>
          </a:p>
        </p:txBody>
      </p:sp>
    </p:spTree>
    <p:extLst>
      <p:ext uri="{BB962C8B-B14F-4D97-AF65-F5344CB8AC3E}">
        <p14:creationId xmlns:p14="http://schemas.microsoft.com/office/powerpoint/2010/main" val="3931732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DD3FD-7525-F782-33C7-32517351FEB4}"/>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7D773E4-1D25-B849-0EEB-33CE88D8AF5D}"/>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20" name="Slide Number Placeholder 1">
            <a:extLst>
              <a:ext uri="{FF2B5EF4-FFF2-40B4-BE49-F238E27FC236}">
                <a16:creationId xmlns:a16="http://schemas.microsoft.com/office/drawing/2014/main" id="{234B4454-1E07-AEEF-AD7E-93ED8417D9D3}"/>
              </a:ext>
            </a:extLst>
          </p:cNvPr>
          <p:cNvSpPr txBox="1">
            <a:spLocks/>
          </p:cNvSpPr>
          <p:nvPr/>
        </p:nvSpPr>
        <p:spPr>
          <a:xfrm>
            <a:off x="11263395" y="0"/>
            <a:ext cx="487836" cy="476672"/>
          </a:xfrm>
          <a:prstGeom prst="rect">
            <a:avLst/>
          </a:prstGeom>
          <a:solidFill>
            <a:schemeClr val="tx1">
              <a:alpha val="30000"/>
            </a:schemeClr>
          </a:solidFill>
        </p:spPr>
        <p:txBody>
          <a:bodyPr vert="horz" lIns="91440" tIns="45720" rIns="91440" bIns="45720" rtlCol="0" anchor="ctr" anchorCtr="0"/>
          <a:lstStyle>
            <a:defPPr>
              <a:defRPr lang="en-US"/>
            </a:defPPr>
            <a:lvl1pPr marL="0" algn="r" defTabSz="914400" rtl="0" eaLnBrk="1" latinLnBrk="0" hangingPunct="1">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latin typeface="Futura PT Bold" panose="020B0502020204020303" pitchFamily="34" charset="77"/>
              </a:rPr>
              <a:t>48</a:t>
            </a:r>
            <a:endParaRPr lang="en-GB" sz="1400" b="1" i="0" dirty="0">
              <a:latin typeface="Futura PT Bold" panose="020B0502020204020303" pitchFamily="34" charset="77"/>
            </a:endParaRPr>
          </a:p>
        </p:txBody>
      </p:sp>
      <p:pic>
        <p:nvPicPr>
          <p:cNvPr id="9" name="Imagen 3">
            <a:extLst>
              <a:ext uri="{FF2B5EF4-FFF2-40B4-BE49-F238E27FC236}">
                <a16:creationId xmlns:a16="http://schemas.microsoft.com/office/drawing/2014/main" id="{F61B4316-C215-12ED-E3E7-4BE94045A383}"/>
              </a:ext>
            </a:extLst>
          </p:cNvPr>
          <p:cNvPicPr>
            <a:picLocks noChangeAspect="1"/>
          </p:cNvPicPr>
          <p:nvPr/>
        </p:nvPicPr>
        <p:blipFill>
          <a:blip r:embed="rId2"/>
          <a:stretch>
            <a:fillRect/>
          </a:stretch>
        </p:blipFill>
        <p:spPr>
          <a:xfrm>
            <a:off x="85252" y="200596"/>
            <a:ext cx="5886846" cy="998555"/>
          </a:xfrm>
          <a:prstGeom prst="rect">
            <a:avLst/>
          </a:prstGeom>
        </p:spPr>
      </p:pic>
      <p:pic>
        <p:nvPicPr>
          <p:cNvPr id="11" name="Imagen 4">
            <a:extLst>
              <a:ext uri="{FF2B5EF4-FFF2-40B4-BE49-F238E27FC236}">
                <a16:creationId xmlns:a16="http://schemas.microsoft.com/office/drawing/2014/main" id="{9A8F5617-3408-D1E2-5093-D2E1117BA8A0}"/>
              </a:ext>
            </a:extLst>
          </p:cNvPr>
          <p:cNvPicPr>
            <a:picLocks noChangeAspect="1"/>
          </p:cNvPicPr>
          <p:nvPr/>
        </p:nvPicPr>
        <p:blipFill>
          <a:blip r:embed="rId3"/>
          <a:stretch>
            <a:fillRect/>
          </a:stretch>
        </p:blipFill>
        <p:spPr>
          <a:xfrm>
            <a:off x="549055" y="141890"/>
            <a:ext cx="5202621" cy="918193"/>
          </a:xfrm>
          <a:prstGeom prst="rect">
            <a:avLst/>
          </a:prstGeom>
        </p:spPr>
      </p:pic>
      <p:pic>
        <p:nvPicPr>
          <p:cNvPr id="12" name="Imagen 5">
            <a:extLst>
              <a:ext uri="{FF2B5EF4-FFF2-40B4-BE49-F238E27FC236}">
                <a16:creationId xmlns:a16="http://schemas.microsoft.com/office/drawing/2014/main" id="{0F0A7656-45F9-1FDC-DFD7-E69014560965}"/>
              </a:ext>
            </a:extLst>
          </p:cNvPr>
          <p:cNvPicPr>
            <a:picLocks noChangeAspect="1"/>
          </p:cNvPicPr>
          <p:nvPr/>
        </p:nvPicPr>
        <p:blipFill>
          <a:blip r:embed="rId4"/>
          <a:stretch>
            <a:fillRect/>
          </a:stretch>
        </p:blipFill>
        <p:spPr>
          <a:xfrm>
            <a:off x="851068" y="476672"/>
            <a:ext cx="325056" cy="325056"/>
          </a:xfrm>
          <a:prstGeom prst="rect">
            <a:avLst/>
          </a:prstGeom>
        </p:spPr>
      </p:pic>
      <p:cxnSp>
        <p:nvCxnSpPr>
          <p:cNvPr id="3" name="Straight Connector 2">
            <a:extLst>
              <a:ext uri="{FF2B5EF4-FFF2-40B4-BE49-F238E27FC236}">
                <a16:creationId xmlns:a16="http://schemas.microsoft.com/office/drawing/2014/main" id="{43C12135-18BB-F63F-1525-8693D41BC24A}"/>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593AB162-81F8-FF5A-F18F-61CEA249B76E}"/>
              </a:ext>
            </a:extLst>
          </p:cNvPr>
          <p:cNvSpPr txBox="1"/>
          <p:nvPr/>
        </p:nvSpPr>
        <p:spPr>
          <a:xfrm>
            <a:off x="851068" y="1965870"/>
            <a:ext cx="4591531" cy="2308324"/>
          </a:xfrm>
          <a:prstGeom prst="rect">
            <a:avLst/>
          </a:prstGeom>
          <a:noFill/>
        </p:spPr>
        <p:txBody>
          <a:bodyPr wrap="square">
            <a:spAutoFit/>
          </a:bodyPr>
          <a:lstStyle/>
          <a:p>
            <a:pPr marL="285750" indent="-285750">
              <a:buFont typeface="Wingdings" panose="05000000000000000000" pitchFamily="2" charset="2"/>
              <a:buChar char="§"/>
            </a:pPr>
            <a:r>
              <a:rPr lang="en-GB" sz="1600" dirty="0">
                <a:latin typeface="Rubik" pitchFamily="2" charset="-79"/>
                <a:cs typeface="Rubik" pitchFamily="2" charset="-79"/>
              </a:rPr>
              <a:t>As mentioned on the previous slide, 19% of the commentaries from respondent Brazilian patient groups emphasise that the priority for pharma companies in Brazil should be </a:t>
            </a:r>
            <a:r>
              <a:rPr lang="en-GB" sz="1600" dirty="0">
                <a:solidFill>
                  <a:srgbClr val="0070C0"/>
                </a:solidFill>
                <a:latin typeface="Rubik" pitchFamily="2" charset="-79"/>
                <a:cs typeface="Rubik" pitchFamily="2" charset="-79"/>
              </a:rPr>
              <a:t>patient access to medicines</a:t>
            </a:r>
            <a:r>
              <a:rPr lang="en-GB" sz="1600" dirty="0">
                <a:latin typeface="Rubik" pitchFamily="2" charset="-79"/>
                <a:cs typeface="Rubik" pitchFamily="2" charset="-79"/>
              </a:rPr>
              <a:t>.</a:t>
            </a:r>
          </a:p>
          <a:p>
            <a:pPr marL="285750" indent="-285750">
              <a:buFont typeface="Wingdings" panose="05000000000000000000" pitchFamily="2" charset="2"/>
              <a:buChar char="§"/>
            </a:pPr>
            <a:endParaRPr lang="en-GB" sz="1600" dirty="0">
              <a:latin typeface="Rubik" pitchFamily="2" charset="-79"/>
              <a:cs typeface="Rubik" pitchFamily="2" charset="-79"/>
            </a:endParaRPr>
          </a:p>
          <a:p>
            <a:pPr marL="285750" indent="-285750">
              <a:buFont typeface="Wingdings" panose="05000000000000000000" pitchFamily="2" charset="2"/>
              <a:buChar char="§"/>
            </a:pPr>
            <a:r>
              <a:rPr lang="en-GB" sz="1600" dirty="0">
                <a:latin typeface="Rubik" pitchFamily="2" charset="-79"/>
                <a:cs typeface="Rubik" pitchFamily="2" charset="-79"/>
              </a:rPr>
              <a:t>Of these 19%: 21% recommend that pharma focus on </a:t>
            </a:r>
            <a:r>
              <a:rPr lang="en-GB" sz="1600" dirty="0">
                <a:solidFill>
                  <a:srgbClr val="0070C0"/>
                </a:solidFill>
                <a:latin typeface="Rubik" pitchFamily="2" charset="-79"/>
                <a:cs typeface="Rubik" pitchFamily="2" charset="-79"/>
              </a:rPr>
              <a:t>improving pathways, and the patient experience.</a:t>
            </a:r>
            <a:endParaRPr lang="en-GB" sz="1800" i="1" dirty="0">
              <a:solidFill>
                <a:srgbClr val="0070C0"/>
              </a:solidFill>
              <a:latin typeface="Rubik" pitchFamily="2" charset="-79"/>
              <a:cs typeface="Rubik" pitchFamily="2" charset="-79"/>
            </a:endParaRPr>
          </a:p>
        </p:txBody>
      </p:sp>
      <p:graphicFrame>
        <p:nvGraphicFramePr>
          <p:cNvPr id="4" name="Table 3">
            <a:extLst>
              <a:ext uri="{FF2B5EF4-FFF2-40B4-BE49-F238E27FC236}">
                <a16:creationId xmlns:a16="http://schemas.microsoft.com/office/drawing/2014/main" id="{11D65F07-50A0-62D3-48B7-7E4652810919}"/>
              </a:ext>
            </a:extLst>
          </p:cNvPr>
          <p:cNvGraphicFramePr>
            <a:graphicFrameLocks noGrp="1"/>
          </p:cNvGraphicFramePr>
          <p:nvPr>
            <p:extLst>
              <p:ext uri="{D42A27DB-BD31-4B8C-83A1-F6EECF244321}">
                <p14:modId xmlns:p14="http://schemas.microsoft.com/office/powerpoint/2010/main" val="2321409381"/>
              </p:ext>
            </p:extLst>
          </p:nvPr>
        </p:nvGraphicFramePr>
        <p:xfrm>
          <a:off x="6413914" y="1560223"/>
          <a:ext cx="5407923" cy="2971467"/>
        </p:xfrm>
        <a:graphic>
          <a:graphicData uri="http://schemas.openxmlformats.org/drawingml/2006/table">
            <a:tbl>
              <a:tblPr>
                <a:tableStyleId>{5C22544A-7EE6-4342-B048-85BDC9FD1C3A}</a:tableStyleId>
              </a:tblPr>
              <a:tblGrid>
                <a:gridCol w="4315866">
                  <a:extLst>
                    <a:ext uri="{9D8B030D-6E8A-4147-A177-3AD203B41FA5}">
                      <a16:colId xmlns:a16="http://schemas.microsoft.com/office/drawing/2014/main" val="1543611086"/>
                    </a:ext>
                  </a:extLst>
                </a:gridCol>
                <a:gridCol w="1092057">
                  <a:extLst>
                    <a:ext uri="{9D8B030D-6E8A-4147-A177-3AD203B41FA5}">
                      <a16:colId xmlns:a16="http://schemas.microsoft.com/office/drawing/2014/main" val="771976131"/>
                    </a:ext>
                  </a:extLst>
                </a:gridCol>
              </a:tblGrid>
              <a:tr h="582476">
                <a:tc>
                  <a:txBody>
                    <a:bodyPr/>
                    <a:lstStyle/>
                    <a:p>
                      <a:pPr algn="l" fontAlgn="b"/>
                      <a:r>
                        <a:rPr lang="en-GB" sz="1200" b="1" u="none" strike="noStrike" dirty="0">
                          <a:effectLst/>
                          <a:latin typeface="Rubik" pitchFamily="2" charset="-79"/>
                          <a:cs typeface="Rubik" pitchFamily="2" charset="-79"/>
                        </a:rPr>
                        <a:t>What Brazilian patient groups mean by:</a:t>
                      </a:r>
                    </a:p>
                    <a:p>
                      <a:pPr algn="l" fontAlgn="b"/>
                      <a:r>
                        <a:rPr lang="en-GB" sz="1200" b="1" u="none" strike="noStrike" dirty="0">
                          <a:effectLst/>
                          <a:latin typeface="Rubik" pitchFamily="2" charset="-79"/>
                          <a:cs typeface="Rubik" pitchFamily="2" charset="-79"/>
                        </a:rPr>
                        <a:t>“improve patient access to medicine”</a:t>
                      </a:r>
                      <a:endParaRPr lang="en-GB" sz="1200" b="1" i="0" u="none" strike="noStrike" dirty="0">
                        <a:solidFill>
                          <a:srgbClr val="000000"/>
                        </a:solidFill>
                        <a:effectLst/>
                        <a:latin typeface="Rubik" pitchFamily="2" charset="-79"/>
                        <a:cs typeface="Rubik" pitchFamily="2" charset="-79"/>
                      </a:endParaRPr>
                    </a:p>
                  </a:txBody>
                  <a:tcPr anchor="ctr">
                    <a:solidFill>
                      <a:srgbClr val="F2F2F2"/>
                    </a:solidFill>
                  </a:tcPr>
                </a:tc>
                <a:tc>
                  <a:txBody>
                    <a:bodyPr/>
                    <a:lstStyle/>
                    <a:p>
                      <a:pPr algn="ctr" fontAlgn="b"/>
                      <a:r>
                        <a:rPr lang="en-GB" sz="1200" b="1" u="none" strike="noStrike" dirty="0">
                          <a:effectLst/>
                          <a:latin typeface="Rubik" pitchFamily="2" charset="-79"/>
                          <a:cs typeface="Rubik" pitchFamily="2" charset="-79"/>
                        </a:rPr>
                        <a:t>% of total comments</a:t>
                      </a:r>
                      <a:endParaRPr lang="en-GB" sz="1200" b="1" i="0" u="none" strike="noStrike" dirty="0">
                        <a:solidFill>
                          <a:srgbClr val="000000"/>
                        </a:solidFill>
                        <a:effectLst/>
                        <a:latin typeface="Rubik" pitchFamily="2" charset="-79"/>
                        <a:cs typeface="Rubik" pitchFamily="2" charset="-79"/>
                      </a:endParaRPr>
                    </a:p>
                  </a:txBody>
                  <a:tcPr anchor="ctr">
                    <a:solidFill>
                      <a:srgbClr val="F2F2F2"/>
                    </a:solidFill>
                  </a:tcPr>
                </a:tc>
                <a:extLst>
                  <a:ext uri="{0D108BD9-81ED-4DB2-BD59-A6C34878D82A}">
                    <a16:rowId xmlns:a16="http://schemas.microsoft.com/office/drawing/2014/main" val="2151192725"/>
                  </a:ext>
                </a:extLst>
              </a:tr>
              <a:tr h="293775">
                <a:tc>
                  <a:txBody>
                    <a:bodyPr/>
                    <a:lstStyle/>
                    <a:p>
                      <a:pPr algn="l" fontAlgn="b"/>
                      <a:r>
                        <a:rPr lang="en-GB" sz="1200" u="none" strike="noStrike" dirty="0">
                          <a:effectLst/>
                          <a:latin typeface="Rubik" pitchFamily="2" charset="-79"/>
                          <a:cs typeface="Rubik" pitchFamily="2" charset="-79"/>
                        </a:rPr>
                        <a:t>Improve pathways, and the patient experience</a:t>
                      </a:r>
                      <a:endParaRPr lang="en-GB" sz="1200" b="0" i="0" u="none" strike="noStrike" dirty="0">
                        <a:solidFill>
                          <a:srgbClr val="000000"/>
                        </a:solidFill>
                        <a:effectLst/>
                        <a:latin typeface="Rubik" pitchFamily="2" charset="-79"/>
                        <a:cs typeface="Rubik" pitchFamily="2" charset="-79"/>
                      </a:endParaRPr>
                    </a:p>
                  </a:txBody>
                  <a:tcPr anchor="b">
                    <a:solidFill>
                      <a:srgbClr val="F2F2F2"/>
                    </a:solidFill>
                  </a:tcPr>
                </a:tc>
                <a:tc>
                  <a:txBody>
                    <a:bodyPr/>
                    <a:lstStyle/>
                    <a:p>
                      <a:pPr algn="ctr" fontAlgn="b"/>
                      <a:r>
                        <a:rPr lang="en-GB" sz="1200" u="none" strike="noStrike" dirty="0">
                          <a:effectLst/>
                          <a:latin typeface="Rubik" pitchFamily="2" charset="-79"/>
                          <a:cs typeface="Rubik" pitchFamily="2" charset="-79"/>
                        </a:rPr>
                        <a:t>21%</a:t>
                      </a:r>
                      <a:endParaRPr lang="en-GB" sz="1200" b="0" i="0" u="none" strike="noStrike" dirty="0">
                        <a:solidFill>
                          <a:srgbClr val="000000"/>
                        </a:solidFill>
                        <a:effectLst/>
                        <a:latin typeface="Rubik" pitchFamily="2" charset="-79"/>
                        <a:cs typeface="Rubik" pitchFamily="2" charset="-79"/>
                      </a:endParaRPr>
                    </a:p>
                  </a:txBody>
                  <a:tcPr anchor="ctr">
                    <a:solidFill>
                      <a:srgbClr val="F2F2F2"/>
                    </a:solidFill>
                  </a:tcPr>
                </a:tc>
                <a:extLst>
                  <a:ext uri="{0D108BD9-81ED-4DB2-BD59-A6C34878D82A}">
                    <a16:rowId xmlns:a16="http://schemas.microsoft.com/office/drawing/2014/main" val="571127040"/>
                  </a:ext>
                </a:extLst>
              </a:tr>
              <a:tr h="296536">
                <a:tc>
                  <a:txBody>
                    <a:bodyPr/>
                    <a:lstStyle/>
                    <a:p>
                      <a:pPr algn="l" fontAlgn="b"/>
                      <a:r>
                        <a:rPr lang="en-GB" sz="1200" u="none" strike="noStrike" dirty="0">
                          <a:effectLst/>
                          <a:latin typeface="Rubik" pitchFamily="2" charset="-79"/>
                          <a:cs typeface="Rubik" pitchFamily="2" charset="-79"/>
                        </a:rPr>
                        <a:t>Improve the speed/quality of HTA, and approvals</a:t>
                      </a:r>
                      <a:endParaRPr lang="en-GB" sz="1200" b="0" i="0" u="none" strike="noStrike" dirty="0">
                        <a:solidFill>
                          <a:srgbClr val="000000"/>
                        </a:solidFill>
                        <a:effectLst/>
                        <a:latin typeface="Rubik" pitchFamily="2" charset="-79"/>
                        <a:cs typeface="Rubik" pitchFamily="2" charset="-79"/>
                      </a:endParaRPr>
                    </a:p>
                  </a:txBody>
                  <a:tcPr anchor="b">
                    <a:solidFill>
                      <a:srgbClr val="F2F2F2"/>
                    </a:solidFill>
                  </a:tcPr>
                </a:tc>
                <a:tc>
                  <a:txBody>
                    <a:bodyPr/>
                    <a:lstStyle/>
                    <a:p>
                      <a:pPr algn="ctr" fontAlgn="b"/>
                      <a:r>
                        <a:rPr lang="en-GB" sz="1200" u="none" strike="noStrike" dirty="0">
                          <a:effectLst/>
                          <a:latin typeface="Rubik" pitchFamily="2" charset="-79"/>
                          <a:cs typeface="Rubik" pitchFamily="2" charset="-79"/>
                        </a:rPr>
                        <a:t>18%</a:t>
                      </a:r>
                      <a:endParaRPr lang="en-GB" sz="1200" b="0" i="0" u="none" strike="noStrike" dirty="0">
                        <a:solidFill>
                          <a:srgbClr val="000000"/>
                        </a:solidFill>
                        <a:effectLst/>
                        <a:latin typeface="Rubik" pitchFamily="2" charset="-79"/>
                        <a:cs typeface="Rubik" pitchFamily="2" charset="-79"/>
                      </a:endParaRPr>
                    </a:p>
                  </a:txBody>
                  <a:tcPr anchor="ctr">
                    <a:solidFill>
                      <a:srgbClr val="F2F2F2"/>
                    </a:solidFill>
                  </a:tcPr>
                </a:tc>
                <a:extLst>
                  <a:ext uri="{0D108BD9-81ED-4DB2-BD59-A6C34878D82A}">
                    <a16:rowId xmlns:a16="http://schemas.microsoft.com/office/drawing/2014/main" val="4060472832"/>
                  </a:ext>
                </a:extLst>
              </a:tr>
              <a:tr h="293775">
                <a:tc>
                  <a:txBody>
                    <a:bodyPr/>
                    <a:lstStyle/>
                    <a:p>
                      <a:pPr algn="l" fontAlgn="b"/>
                      <a:r>
                        <a:rPr lang="en-GB" sz="1200" u="none" strike="noStrike" dirty="0">
                          <a:effectLst/>
                          <a:latin typeface="Rubik" pitchFamily="2" charset="-79"/>
                          <a:cs typeface="Rubik" pitchFamily="2" charset="-79"/>
                        </a:rPr>
                        <a:t>Enable affordable pricing</a:t>
                      </a:r>
                      <a:endParaRPr lang="en-GB" sz="1200" b="0" i="0" u="none" strike="noStrike" dirty="0">
                        <a:solidFill>
                          <a:srgbClr val="000000"/>
                        </a:solidFill>
                        <a:effectLst/>
                        <a:latin typeface="Rubik" pitchFamily="2" charset="-79"/>
                        <a:cs typeface="Rubik" pitchFamily="2" charset="-79"/>
                      </a:endParaRPr>
                    </a:p>
                  </a:txBody>
                  <a:tcPr anchor="b">
                    <a:solidFill>
                      <a:srgbClr val="F2F2F2"/>
                    </a:solidFill>
                  </a:tcPr>
                </a:tc>
                <a:tc>
                  <a:txBody>
                    <a:bodyPr/>
                    <a:lstStyle/>
                    <a:p>
                      <a:pPr algn="ctr" fontAlgn="b"/>
                      <a:r>
                        <a:rPr lang="en-GB" sz="1200" u="none" strike="noStrike" dirty="0">
                          <a:effectLst/>
                          <a:latin typeface="Rubik" pitchFamily="2" charset="-79"/>
                          <a:cs typeface="Rubik" pitchFamily="2" charset="-79"/>
                        </a:rPr>
                        <a:t>18%</a:t>
                      </a:r>
                      <a:endParaRPr lang="en-GB" sz="1200" b="0" i="0" u="none" strike="noStrike" dirty="0">
                        <a:solidFill>
                          <a:srgbClr val="000000"/>
                        </a:solidFill>
                        <a:effectLst/>
                        <a:latin typeface="Rubik" pitchFamily="2" charset="-79"/>
                        <a:cs typeface="Rubik" pitchFamily="2" charset="-79"/>
                      </a:endParaRPr>
                    </a:p>
                  </a:txBody>
                  <a:tcPr anchor="ctr">
                    <a:solidFill>
                      <a:srgbClr val="F2F2F2"/>
                    </a:solidFill>
                  </a:tcPr>
                </a:tc>
                <a:extLst>
                  <a:ext uri="{0D108BD9-81ED-4DB2-BD59-A6C34878D82A}">
                    <a16:rowId xmlns:a16="http://schemas.microsoft.com/office/drawing/2014/main" val="3928920539"/>
                  </a:ext>
                </a:extLst>
              </a:tr>
              <a:tr h="296536">
                <a:tc>
                  <a:txBody>
                    <a:bodyPr/>
                    <a:lstStyle/>
                    <a:p>
                      <a:pPr algn="l" fontAlgn="b"/>
                      <a:r>
                        <a:rPr lang="en-GB" sz="1200" u="none" strike="noStrike" dirty="0">
                          <a:effectLst/>
                          <a:latin typeface="Rubik" pitchFamily="2" charset="-79"/>
                          <a:cs typeface="Rubik" pitchFamily="2" charset="-79"/>
                        </a:rPr>
                        <a:t>Ensure greater equity in access to medicines (overview)</a:t>
                      </a:r>
                      <a:endParaRPr lang="en-GB" sz="1200" b="0" i="0" u="none" strike="noStrike" dirty="0">
                        <a:solidFill>
                          <a:srgbClr val="000000"/>
                        </a:solidFill>
                        <a:effectLst/>
                        <a:latin typeface="Rubik" pitchFamily="2" charset="-79"/>
                        <a:cs typeface="Rubik" pitchFamily="2" charset="-79"/>
                      </a:endParaRPr>
                    </a:p>
                  </a:txBody>
                  <a:tcPr anchor="b">
                    <a:solidFill>
                      <a:srgbClr val="F2F2F2"/>
                    </a:solidFill>
                  </a:tcPr>
                </a:tc>
                <a:tc>
                  <a:txBody>
                    <a:bodyPr/>
                    <a:lstStyle/>
                    <a:p>
                      <a:pPr algn="ctr" fontAlgn="b"/>
                      <a:r>
                        <a:rPr lang="en-GB" sz="1200" u="none" strike="noStrike" dirty="0">
                          <a:effectLst/>
                          <a:latin typeface="Rubik" pitchFamily="2" charset="-79"/>
                          <a:cs typeface="Rubik" pitchFamily="2" charset="-79"/>
                        </a:rPr>
                        <a:t>15%</a:t>
                      </a:r>
                      <a:endParaRPr lang="en-GB" sz="1200" b="0" i="0" u="none" strike="noStrike" dirty="0">
                        <a:solidFill>
                          <a:srgbClr val="000000"/>
                        </a:solidFill>
                        <a:effectLst/>
                        <a:latin typeface="Rubik" pitchFamily="2" charset="-79"/>
                        <a:cs typeface="Rubik" pitchFamily="2" charset="-79"/>
                      </a:endParaRPr>
                    </a:p>
                  </a:txBody>
                  <a:tcPr anchor="ctr">
                    <a:solidFill>
                      <a:srgbClr val="F2F2F2"/>
                    </a:solidFill>
                  </a:tcPr>
                </a:tc>
                <a:extLst>
                  <a:ext uri="{0D108BD9-81ED-4DB2-BD59-A6C34878D82A}">
                    <a16:rowId xmlns:a16="http://schemas.microsoft.com/office/drawing/2014/main" val="172955656"/>
                  </a:ext>
                </a:extLst>
              </a:tr>
              <a:tr h="296536">
                <a:tc>
                  <a:txBody>
                    <a:bodyPr/>
                    <a:lstStyle/>
                    <a:p>
                      <a:pPr algn="l" fontAlgn="b"/>
                      <a:r>
                        <a:rPr lang="en-GB" sz="1200" u="none" strike="noStrike" dirty="0">
                          <a:effectLst/>
                          <a:latin typeface="Rubik" pitchFamily="2" charset="-79"/>
                          <a:cs typeface="Rubik" pitchFamily="2" charset="-79"/>
                        </a:rPr>
                        <a:t>Build local links</a:t>
                      </a:r>
                      <a:endParaRPr lang="en-GB" sz="1200" b="0" i="0" u="none" strike="noStrike" dirty="0">
                        <a:solidFill>
                          <a:srgbClr val="000000"/>
                        </a:solidFill>
                        <a:effectLst/>
                        <a:latin typeface="Rubik" pitchFamily="2" charset="-79"/>
                        <a:cs typeface="Rubik" pitchFamily="2" charset="-79"/>
                      </a:endParaRPr>
                    </a:p>
                  </a:txBody>
                  <a:tcPr anchor="b">
                    <a:solidFill>
                      <a:srgbClr val="F2F2F2"/>
                    </a:solidFill>
                  </a:tcPr>
                </a:tc>
                <a:tc>
                  <a:txBody>
                    <a:bodyPr/>
                    <a:lstStyle/>
                    <a:p>
                      <a:pPr algn="ctr" fontAlgn="b"/>
                      <a:r>
                        <a:rPr lang="en-GB" sz="1200" u="none" strike="noStrike" dirty="0">
                          <a:effectLst/>
                          <a:latin typeface="Rubik" pitchFamily="2" charset="-79"/>
                          <a:cs typeface="Rubik" pitchFamily="2" charset="-79"/>
                        </a:rPr>
                        <a:t>13%</a:t>
                      </a:r>
                      <a:endParaRPr lang="en-GB" sz="1200" b="0" i="0" u="none" strike="noStrike" dirty="0">
                        <a:solidFill>
                          <a:srgbClr val="000000"/>
                        </a:solidFill>
                        <a:effectLst/>
                        <a:latin typeface="Rubik" pitchFamily="2" charset="-79"/>
                        <a:cs typeface="Rubik" pitchFamily="2" charset="-79"/>
                      </a:endParaRPr>
                    </a:p>
                  </a:txBody>
                  <a:tcPr anchor="ctr">
                    <a:solidFill>
                      <a:srgbClr val="F2F2F2"/>
                    </a:solidFill>
                  </a:tcPr>
                </a:tc>
                <a:extLst>
                  <a:ext uri="{0D108BD9-81ED-4DB2-BD59-A6C34878D82A}">
                    <a16:rowId xmlns:a16="http://schemas.microsoft.com/office/drawing/2014/main" val="212173277"/>
                  </a:ext>
                </a:extLst>
              </a:tr>
              <a:tr h="321522">
                <a:tc>
                  <a:txBody>
                    <a:bodyPr/>
                    <a:lstStyle/>
                    <a:p>
                      <a:pPr algn="l" fontAlgn="b"/>
                      <a:r>
                        <a:rPr lang="en-GB" sz="1200" u="none" strike="noStrike" dirty="0">
                          <a:effectLst/>
                          <a:latin typeface="Rubik" pitchFamily="2" charset="-79"/>
                          <a:cs typeface="Rubik" pitchFamily="2" charset="-79"/>
                        </a:rPr>
                        <a:t>Address inequities of access</a:t>
                      </a:r>
                      <a:endParaRPr lang="en-GB" sz="1200" b="0" i="0" u="none" strike="noStrike" dirty="0">
                        <a:solidFill>
                          <a:srgbClr val="000000"/>
                        </a:solidFill>
                        <a:effectLst/>
                        <a:latin typeface="Rubik" pitchFamily="2" charset="-79"/>
                        <a:cs typeface="Rubik" pitchFamily="2" charset="-79"/>
                      </a:endParaRPr>
                    </a:p>
                  </a:txBody>
                  <a:tcPr anchor="b">
                    <a:solidFill>
                      <a:srgbClr val="F2F2F2"/>
                    </a:solidFill>
                  </a:tcPr>
                </a:tc>
                <a:tc>
                  <a:txBody>
                    <a:bodyPr/>
                    <a:lstStyle/>
                    <a:p>
                      <a:pPr algn="ctr" fontAlgn="b"/>
                      <a:r>
                        <a:rPr lang="en-GB" sz="1200" u="none" strike="noStrike" dirty="0">
                          <a:effectLst/>
                          <a:latin typeface="Rubik" pitchFamily="2" charset="-79"/>
                          <a:cs typeface="Rubik" pitchFamily="2" charset="-79"/>
                        </a:rPr>
                        <a:t>10%</a:t>
                      </a:r>
                      <a:endParaRPr lang="en-GB" sz="1200" b="0" i="0" u="none" strike="noStrike" dirty="0">
                        <a:solidFill>
                          <a:srgbClr val="000000"/>
                        </a:solidFill>
                        <a:effectLst/>
                        <a:latin typeface="Rubik" pitchFamily="2" charset="-79"/>
                        <a:cs typeface="Rubik" pitchFamily="2" charset="-79"/>
                      </a:endParaRPr>
                    </a:p>
                  </a:txBody>
                  <a:tcPr anchor="ctr">
                    <a:solidFill>
                      <a:srgbClr val="F2F2F2"/>
                    </a:solidFill>
                  </a:tcPr>
                </a:tc>
                <a:extLst>
                  <a:ext uri="{0D108BD9-81ED-4DB2-BD59-A6C34878D82A}">
                    <a16:rowId xmlns:a16="http://schemas.microsoft.com/office/drawing/2014/main" val="3222398184"/>
                  </a:ext>
                </a:extLst>
              </a:tr>
              <a:tr h="296536">
                <a:tc>
                  <a:txBody>
                    <a:bodyPr/>
                    <a:lstStyle/>
                    <a:p>
                      <a:pPr algn="l" fontAlgn="b"/>
                      <a:r>
                        <a:rPr lang="en-GB" sz="1200" u="none" strike="noStrike" dirty="0">
                          <a:effectLst/>
                          <a:latin typeface="Rubik" pitchFamily="2" charset="-79"/>
                          <a:cs typeface="Rubik" pitchFamily="2" charset="-79"/>
                        </a:rPr>
                        <a:t>Help gather evidence to support equity of access</a:t>
                      </a:r>
                      <a:endParaRPr lang="en-GB" sz="1200" b="0" i="0" u="none" strike="noStrike" dirty="0">
                        <a:solidFill>
                          <a:srgbClr val="000000"/>
                        </a:solidFill>
                        <a:effectLst/>
                        <a:latin typeface="Rubik" pitchFamily="2" charset="-79"/>
                        <a:cs typeface="Rubik" pitchFamily="2" charset="-79"/>
                      </a:endParaRPr>
                    </a:p>
                  </a:txBody>
                  <a:tcPr anchor="b">
                    <a:solidFill>
                      <a:srgbClr val="F2F2F2"/>
                    </a:solidFill>
                  </a:tcPr>
                </a:tc>
                <a:tc>
                  <a:txBody>
                    <a:bodyPr/>
                    <a:lstStyle/>
                    <a:p>
                      <a:pPr algn="ctr" fontAlgn="b"/>
                      <a:r>
                        <a:rPr lang="en-GB" sz="1200" u="none" strike="noStrike" dirty="0">
                          <a:effectLst/>
                          <a:latin typeface="Rubik" pitchFamily="2" charset="-79"/>
                          <a:cs typeface="Rubik" pitchFamily="2" charset="-79"/>
                        </a:rPr>
                        <a:t>3%</a:t>
                      </a:r>
                      <a:endParaRPr lang="en-GB" sz="1200" b="0" i="0" u="none" strike="noStrike" dirty="0">
                        <a:solidFill>
                          <a:srgbClr val="000000"/>
                        </a:solidFill>
                        <a:effectLst/>
                        <a:latin typeface="Rubik" pitchFamily="2" charset="-79"/>
                        <a:cs typeface="Rubik" pitchFamily="2" charset="-79"/>
                      </a:endParaRPr>
                    </a:p>
                  </a:txBody>
                  <a:tcPr anchor="ctr">
                    <a:solidFill>
                      <a:srgbClr val="F2F2F2"/>
                    </a:solidFill>
                  </a:tcPr>
                </a:tc>
                <a:extLst>
                  <a:ext uri="{0D108BD9-81ED-4DB2-BD59-A6C34878D82A}">
                    <a16:rowId xmlns:a16="http://schemas.microsoft.com/office/drawing/2014/main" val="2981644748"/>
                  </a:ext>
                </a:extLst>
              </a:tr>
              <a:tr h="293775">
                <a:tc>
                  <a:txBody>
                    <a:bodyPr/>
                    <a:lstStyle/>
                    <a:p>
                      <a:pPr algn="l" fontAlgn="b"/>
                      <a:r>
                        <a:rPr lang="en-GB" sz="1200" u="none" strike="noStrike" dirty="0">
                          <a:effectLst/>
                          <a:latin typeface="Rubik" pitchFamily="2" charset="-79"/>
                          <a:cs typeface="Rubik" pitchFamily="2" charset="-79"/>
                        </a:rPr>
                        <a:t>Avoid taking any anti-competitive actions</a:t>
                      </a:r>
                      <a:endParaRPr lang="en-GB" sz="1200" b="0" i="0" u="none" strike="noStrike" dirty="0">
                        <a:solidFill>
                          <a:srgbClr val="000000"/>
                        </a:solidFill>
                        <a:effectLst/>
                        <a:latin typeface="Rubik" pitchFamily="2" charset="-79"/>
                        <a:cs typeface="Rubik" pitchFamily="2" charset="-79"/>
                      </a:endParaRPr>
                    </a:p>
                  </a:txBody>
                  <a:tcPr anchor="b">
                    <a:solidFill>
                      <a:srgbClr val="F2F2F2"/>
                    </a:solidFill>
                  </a:tcPr>
                </a:tc>
                <a:tc>
                  <a:txBody>
                    <a:bodyPr/>
                    <a:lstStyle/>
                    <a:p>
                      <a:pPr algn="ctr" fontAlgn="b"/>
                      <a:r>
                        <a:rPr lang="en-GB" sz="1200" u="none" strike="noStrike" dirty="0">
                          <a:effectLst/>
                          <a:latin typeface="Rubik" pitchFamily="2" charset="-79"/>
                          <a:cs typeface="Rubik" pitchFamily="2" charset="-79"/>
                        </a:rPr>
                        <a:t>3%</a:t>
                      </a:r>
                      <a:endParaRPr lang="en-GB" sz="1200" b="0" i="0" u="none" strike="noStrike" dirty="0">
                        <a:solidFill>
                          <a:srgbClr val="000000"/>
                        </a:solidFill>
                        <a:effectLst/>
                        <a:latin typeface="Rubik" pitchFamily="2" charset="-79"/>
                        <a:cs typeface="Rubik" pitchFamily="2" charset="-79"/>
                      </a:endParaRPr>
                    </a:p>
                  </a:txBody>
                  <a:tcPr anchor="ctr">
                    <a:solidFill>
                      <a:srgbClr val="F2F2F2"/>
                    </a:solidFill>
                  </a:tcPr>
                </a:tc>
                <a:extLst>
                  <a:ext uri="{0D108BD9-81ED-4DB2-BD59-A6C34878D82A}">
                    <a16:rowId xmlns:a16="http://schemas.microsoft.com/office/drawing/2014/main" val="3229864306"/>
                  </a:ext>
                </a:extLst>
              </a:tr>
            </a:tbl>
          </a:graphicData>
        </a:graphic>
      </p:graphicFrame>
      <p:sp>
        <p:nvSpPr>
          <p:cNvPr id="7" name="TextBox 6">
            <a:extLst>
              <a:ext uri="{FF2B5EF4-FFF2-40B4-BE49-F238E27FC236}">
                <a16:creationId xmlns:a16="http://schemas.microsoft.com/office/drawing/2014/main" id="{D5E4E145-1CCF-B998-816D-0A8CCA55FB4E}"/>
              </a:ext>
            </a:extLst>
          </p:cNvPr>
          <p:cNvSpPr txBox="1"/>
          <p:nvPr/>
        </p:nvSpPr>
        <p:spPr>
          <a:xfrm>
            <a:off x="6312199" y="486298"/>
            <a:ext cx="4650533" cy="959237"/>
          </a:xfrm>
          <a:prstGeom prst="rect">
            <a:avLst/>
          </a:prstGeom>
          <a:noFill/>
        </p:spPr>
        <p:txBody>
          <a:bodyPr wrap="square" rtlCol="0">
            <a:spAutoFit/>
          </a:bodyPr>
          <a:lstStyle/>
          <a:p>
            <a:pPr>
              <a:spcAft>
                <a:spcPts val="975"/>
              </a:spcAft>
              <a:buClr>
                <a:srgbClr val="083F56"/>
              </a:buClr>
            </a:pPr>
            <a:r>
              <a:rPr lang="en-US" sz="1200" b="1" dirty="0">
                <a:solidFill>
                  <a:srgbClr val="083F56"/>
                </a:solidFill>
                <a:latin typeface="Rubik" panose="020B0604020202020204" charset="-79"/>
                <a:cs typeface="Rubik" panose="020B0604020202020204" charset="-79"/>
              </a:rPr>
              <a:t>Brazilian patient groups propose key strategic changes that they believe pharma in Brazil needs to make to improve  corporate reputation</a:t>
            </a:r>
          </a:p>
          <a:p>
            <a:pPr>
              <a:spcAft>
                <a:spcPts val="975"/>
              </a:spcAft>
              <a:buClr>
                <a:srgbClr val="083F56"/>
              </a:buClr>
            </a:pPr>
            <a:r>
              <a:rPr lang="en-US" sz="1200" i="1" dirty="0">
                <a:solidFill>
                  <a:srgbClr val="083F56"/>
                </a:solidFill>
                <a:latin typeface="Rubik" panose="020B0604020202020204" charset="-79"/>
                <a:cs typeface="Rubik" panose="020B0604020202020204" charset="-79"/>
              </a:rPr>
              <a:t>Thematic analysis of commentaries</a:t>
            </a:r>
            <a:endParaRPr lang="en-GB" sz="1200" i="1" dirty="0">
              <a:solidFill>
                <a:srgbClr val="083F56"/>
              </a:solidFill>
              <a:latin typeface="Rubik" panose="020B0604020202020204" charset="-79"/>
              <a:cs typeface="Rubik" panose="020B0604020202020204" charset="-79"/>
            </a:endParaRPr>
          </a:p>
        </p:txBody>
      </p:sp>
      <p:sp>
        <p:nvSpPr>
          <p:cNvPr id="8" name="Google Shape;90;p2">
            <a:extLst>
              <a:ext uri="{FF2B5EF4-FFF2-40B4-BE49-F238E27FC236}">
                <a16:creationId xmlns:a16="http://schemas.microsoft.com/office/drawing/2014/main" id="{3C8E6705-A706-9089-CDB4-6B9D478A423C}"/>
              </a:ext>
            </a:extLst>
          </p:cNvPr>
          <p:cNvSpPr txBox="1"/>
          <p:nvPr/>
        </p:nvSpPr>
        <p:spPr>
          <a:xfrm>
            <a:off x="1382792" y="273291"/>
            <a:ext cx="4229731" cy="690540"/>
          </a:xfrm>
          <a:prstGeom prst="rect">
            <a:avLst/>
          </a:prstGeom>
          <a:noFill/>
          <a:ln>
            <a:noFill/>
          </a:ln>
        </p:spPr>
        <p:txBody>
          <a:bodyPr spcFirstLastPara="1" wrap="square" lIns="74283" tIns="37131" rIns="74283" bIns="37131" anchor="t" anchorCtr="0">
            <a:spAutoFit/>
          </a:bodyPr>
          <a:lstStyle/>
          <a:p>
            <a:r>
              <a:rPr lang="en-GB" sz="2000" i="1" dirty="0">
                <a:solidFill>
                  <a:srgbClr val="575756"/>
                </a:solidFill>
                <a:latin typeface="Rubik" pitchFamily="2" charset="-79"/>
                <a:cs typeface="Rubik" pitchFamily="2" charset="-79"/>
              </a:rPr>
              <a:t>‘Moving Forward’:</a:t>
            </a:r>
          </a:p>
          <a:p>
            <a:r>
              <a:rPr lang="en-GB" sz="2000" b="1" i="1" dirty="0">
                <a:solidFill>
                  <a:srgbClr val="575756"/>
                </a:solidFill>
                <a:latin typeface="Rubik" pitchFamily="2" charset="-79"/>
                <a:cs typeface="Rubik" pitchFamily="2" charset="-79"/>
              </a:rPr>
              <a:t>Strategic priorities</a:t>
            </a:r>
            <a:r>
              <a:rPr lang="en-GB" sz="2000" i="1" dirty="0">
                <a:solidFill>
                  <a:srgbClr val="575756"/>
                </a:solidFill>
                <a:latin typeface="Rubik" pitchFamily="2" charset="-79"/>
                <a:cs typeface="Rubik" pitchFamily="2" charset="-79"/>
              </a:rPr>
              <a:t> for pharma</a:t>
            </a:r>
            <a:endParaRPr lang="en-GB" sz="2000" dirty="0">
              <a:latin typeface="Rubik" pitchFamily="2" charset="-79"/>
              <a:cs typeface="Rubik" pitchFamily="2" charset="-79"/>
            </a:endParaRPr>
          </a:p>
        </p:txBody>
      </p:sp>
    </p:spTree>
    <p:extLst>
      <p:ext uri="{BB962C8B-B14F-4D97-AF65-F5344CB8AC3E}">
        <p14:creationId xmlns:p14="http://schemas.microsoft.com/office/powerpoint/2010/main" val="3073133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DD3FD-7525-F782-33C7-32517351FEB4}"/>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7D773E4-1D25-B849-0EEB-33CE88D8AF5D}"/>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20" name="Slide Number Placeholder 1">
            <a:extLst>
              <a:ext uri="{FF2B5EF4-FFF2-40B4-BE49-F238E27FC236}">
                <a16:creationId xmlns:a16="http://schemas.microsoft.com/office/drawing/2014/main" id="{234B4454-1E07-AEEF-AD7E-93ED8417D9D3}"/>
              </a:ext>
            </a:extLst>
          </p:cNvPr>
          <p:cNvSpPr txBox="1">
            <a:spLocks/>
          </p:cNvSpPr>
          <p:nvPr/>
        </p:nvSpPr>
        <p:spPr>
          <a:xfrm>
            <a:off x="11263395" y="0"/>
            <a:ext cx="487836" cy="476672"/>
          </a:xfrm>
          <a:prstGeom prst="rect">
            <a:avLst/>
          </a:prstGeom>
          <a:solidFill>
            <a:schemeClr val="tx1">
              <a:alpha val="30000"/>
            </a:schemeClr>
          </a:solidFill>
        </p:spPr>
        <p:txBody>
          <a:bodyPr vert="horz" lIns="91440" tIns="45720" rIns="91440" bIns="45720" rtlCol="0" anchor="ctr" anchorCtr="0"/>
          <a:lstStyle>
            <a:defPPr>
              <a:defRPr lang="en-US"/>
            </a:defPPr>
            <a:lvl1pPr marL="0" algn="r" defTabSz="914400" rtl="0" eaLnBrk="1" latinLnBrk="0" hangingPunct="1">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latin typeface="Futura PT Bold" panose="020B0502020204020303" pitchFamily="34" charset="77"/>
              </a:rPr>
              <a:t>50</a:t>
            </a:r>
            <a:endParaRPr lang="en-GB" sz="1400" b="1" i="0" dirty="0">
              <a:latin typeface="Futura PT Bold" panose="020B0502020204020303" pitchFamily="34" charset="77"/>
            </a:endParaRPr>
          </a:p>
        </p:txBody>
      </p:sp>
      <p:pic>
        <p:nvPicPr>
          <p:cNvPr id="9" name="Imagen 3">
            <a:extLst>
              <a:ext uri="{FF2B5EF4-FFF2-40B4-BE49-F238E27FC236}">
                <a16:creationId xmlns:a16="http://schemas.microsoft.com/office/drawing/2014/main" id="{F61B4316-C215-12ED-E3E7-4BE94045A383}"/>
              </a:ext>
            </a:extLst>
          </p:cNvPr>
          <p:cNvPicPr>
            <a:picLocks noChangeAspect="1"/>
          </p:cNvPicPr>
          <p:nvPr/>
        </p:nvPicPr>
        <p:blipFill>
          <a:blip r:embed="rId2"/>
          <a:stretch>
            <a:fillRect/>
          </a:stretch>
        </p:blipFill>
        <p:spPr>
          <a:xfrm>
            <a:off x="85252" y="200596"/>
            <a:ext cx="5886846" cy="998555"/>
          </a:xfrm>
          <a:prstGeom prst="rect">
            <a:avLst/>
          </a:prstGeom>
        </p:spPr>
      </p:pic>
      <p:pic>
        <p:nvPicPr>
          <p:cNvPr id="11" name="Imagen 4">
            <a:extLst>
              <a:ext uri="{FF2B5EF4-FFF2-40B4-BE49-F238E27FC236}">
                <a16:creationId xmlns:a16="http://schemas.microsoft.com/office/drawing/2014/main" id="{9A8F5617-3408-D1E2-5093-D2E1117BA8A0}"/>
              </a:ext>
            </a:extLst>
          </p:cNvPr>
          <p:cNvPicPr>
            <a:picLocks noChangeAspect="1"/>
          </p:cNvPicPr>
          <p:nvPr/>
        </p:nvPicPr>
        <p:blipFill>
          <a:blip r:embed="rId3"/>
          <a:stretch>
            <a:fillRect/>
          </a:stretch>
        </p:blipFill>
        <p:spPr>
          <a:xfrm>
            <a:off x="549055" y="141890"/>
            <a:ext cx="5202621" cy="918193"/>
          </a:xfrm>
          <a:prstGeom prst="rect">
            <a:avLst/>
          </a:prstGeom>
        </p:spPr>
      </p:pic>
      <p:pic>
        <p:nvPicPr>
          <p:cNvPr id="12" name="Imagen 5">
            <a:extLst>
              <a:ext uri="{FF2B5EF4-FFF2-40B4-BE49-F238E27FC236}">
                <a16:creationId xmlns:a16="http://schemas.microsoft.com/office/drawing/2014/main" id="{0F0A7656-45F9-1FDC-DFD7-E69014560965}"/>
              </a:ext>
            </a:extLst>
          </p:cNvPr>
          <p:cNvPicPr>
            <a:picLocks noChangeAspect="1"/>
          </p:cNvPicPr>
          <p:nvPr/>
        </p:nvPicPr>
        <p:blipFill>
          <a:blip r:embed="rId4"/>
          <a:stretch>
            <a:fillRect/>
          </a:stretch>
        </p:blipFill>
        <p:spPr>
          <a:xfrm>
            <a:off x="851068" y="476672"/>
            <a:ext cx="325056" cy="325056"/>
          </a:xfrm>
          <a:prstGeom prst="rect">
            <a:avLst/>
          </a:prstGeom>
        </p:spPr>
      </p:pic>
      <p:cxnSp>
        <p:nvCxnSpPr>
          <p:cNvPr id="3" name="Straight Connector 2">
            <a:extLst>
              <a:ext uri="{FF2B5EF4-FFF2-40B4-BE49-F238E27FC236}">
                <a16:creationId xmlns:a16="http://schemas.microsoft.com/office/drawing/2014/main" id="{43C12135-18BB-F63F-1525-8693D41BC24A}"/>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6" name="Action Button: Go Forward or Next 5">
            <a:hlinkClick r:id="" action="ppaction://hlinkshowjump?jump=nextslide" highlightClick="1"/>
            <a:extLst>
              <a:ext uri="{FF2B5EF4-FFF2-40B4-BE49-F238E27FC236}">
                <a16:creationId xmlns:a16="http://schemas.microsoft.com/office/drawing/2014/main" id="{98B381EA-B56D-C49B-2DFC-C8716326DA8B}"/>
              </a:ext>
            </a:extLst>
          </p:cNvPr>
          <p:cNvSpPr/>
          <p:nvPr/>
        </p:nvSpPr>
        <p:spPr>
          <a:xfrm>
            <a:off x="554267" y="1721016"/>
            <a:ext cx="181302" cy="198270"/>
          </a:xfrm>
          <a:prstGeom prst="actionButtonForwardNex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668EA22-7759-6C4E-02CD-29F8CDD2509A}"/>
              </a:ext>
            </a:extLst>
          </p:cNvPr>
          <p:cNvSpPr txBox="1"/>
          <p:nvPr/>
        </p:nvSpPr>
        <p:spPr>
          <a:xfrm>
            <a:off x="891820" y="3199343"/>
            <a:ext cx="4849479" cy="3200876"/>
          </a:xfrm>
          <a:prstGeom prst="rect">
            <a:avLst/>
          </a:prstGeom>
          <a:noFill/>
        </p:spPr>
        <p:txBody>
          <a:bodyPr wrap="square">
            <a:spAutoFit/>
          </a:bodyPr>
          <a:lstStyle/>
          <a:p>
            <a:r>
              <a:rPr lang="en-GB" sz="1100" b="1" u="none" strike="noStrike" dirty="0">
                <a:solidFill>
                  <a:srgbClr val="083F56"/>
                </a:solidFill>
                <a:effectLst/>
                <a:latin typeface="Rubik" pitchFamily="2" charset="-79"/>
                <a:cs typeface="Rubik" pitchFamily="2" charset="-79"/>
              </a:rPr>
              <a:t>Improve the speed/quality of HTA, and approvals</a:t>
            </a:r>
            <a:endParaRPr lang="en-GB" sz="1100" dirty="0">
              <a:solidFill>
                <a:srgbClr val="0070C0"/>
              </a:solidFill>
            </a:endParaRPr>
          </a:p>
          <a:p>
            <a:pPr algn="l"/>
            <a:endParaRPr lang="en-GB" sz="1100" b="0" i="0" u="none" strike="noStrike" baseline="0" dirty="0">
              <a:solidFill>
                <a:srgbClr val="000000"/>
              </a:solidFill>
              <a:latin typeface="HelveticaNeue-Light"/>
            </a:endParaRPr>
          </a:p>
          <a:p>
            <a:pPr algn="l"/>
            <a:r>
              <a:rPr lang="en-GB" sz="1100" b="0" u="none" strike="noStrike" baseline="0" dirty="0">
                <a:solidFill>
                  <a:srgbClr val="0070C0"/>
                </a:solidFill>
                <a:latin typeface="HelveticaNeue-Light"/>
              </a:rPr>
              <a:t>Retain high standards of pharmacovigilance, while accelerating HTA, insurer, payor, and regulatory approvals.</a:t>
            </a:r>
          </a:p>
          <a:p>
            <a:pPr algn="l"/>
            <a:endParaRPr lang="en-GB" sz="1100" dirty="0">
              <a:solidFill>
                <a:srgbClr val="0070C0"/>
              </a:solidFill>
              <a:latin typeface="HelveticaNeue-Light"/>
            </a:endParaRPr>
          </a:p>
          <a:p>
            <a:pPr algn="l"/>
            <a:r>
              <a:rPr lang="en-GB" sz="1100" b="0" u="none" strike="noStrike" baseline="0" dirty="0">
                <a:solidFill>
                  <a:srgbClr val="0070C0"/>
                </a:solidFill>
                <a:latin typeface="HelveticaNeue-Light"/>
              </a:rPr>
              <a:t>Helping to keep patient views and priorities at the centre of the approvals process. For example:</a:t>
            </a:r>
          </a:p>
          <a:p>
            <a:pPr algn="l"/>
            <a:endParaRPr lang="en-GB" sz="400" b="0" u="none" strike="noStrike" baseline="0" dirty="0">
              <a:solidFill>
                <a:srgbClr val="0070C0"/>
              </a:solidFill>
              <a:latin typeface="HelveticaNeue-Light"/>
            </a:endParaRPr>
          </a:p>
          <a:p>
            <a:pPr marL="252000" algn="l"/>
            <a:r>
              <a:rPr lang="en-GB" sz="1100" dirty="0">
                <a:solidFill>
                  <a:srgbClr val="0070C0"/>
                </a:solidFill>
                <a:sym typeface="Wingdings" panose="05000000000000000000" pitchFamily="2" charset="2"/>
              </a:rPr>
              <a:t> </a:t>
            </a:r>
            <a:r>
              <a:rPr lang="en-GB" sz="1100" b="0" u="none" strike="noStrike" baseline="0" dirty="0">
                <a:solidFill>
                  <a:srgbClr val="0070C0"/>
                </a:solidFill>
                <a:latin typeface="HelveticaNeue-Light"/>
              </a:rPr>
              <a:t>Balancing company investment in local clinical research, and in market-access</a:t>
            </a:r>
            <a:r>
              <a:rPr lang="en-GB" sz="1100" dirty="0">
                <a:solidFill>
                  <a:srgbClr val="0070C0"/>
                </a:solidFill>
                <a:latin typeface="HelveticaNeue-Light"/>
              </a:rPr>
              <a:t> </a:t>
            </a:r>
            <a:r>
              <a:rPr lang="en-GB" sz="1100" b="0" u="none" strike="noStrike" baseline="0" dirty="0">
                <a:solidFill>
                  <a:srgbClr val="0070C0"/>
                </a:solidFill>
                <a:latin typeface="HelveticaNeue-Light"/>
              </a:rPr>
              <a:t>solutions, between high-, medium-, and low-income countries.</a:t>
            </a:r>
          </a:p>
          <a:p>
            <a:pPr marL="252000" algn="l"/>
            <a:endParaRPr lang="en-GB" sz="1100" b="0" u="none" strike="noStrike" baseline="0" dirty="0">
              <a:solidFill>
                <a:srgbClr val="0070C0"/>
              </a:solidFill>
              <a:latin typeface="HelveticaNeue-Light"/>
            </a:endParaRPr>
          </a:p>
          <a:p>
            <a:pPr marL="252000" algn="l"/>
            <a:r>
              <a:rPr lang="en-GB" sz="1100" dirty="0">
                <a:solidFill>
                  <a:srgbClr val="0070C0"/>
                </a:solidFill>
                <a:sym typeface="Wingdings" panose="05000000000000000000" pitchFamily="2" charset="2"/>
              </a:rPr>
              <a:t></a:t>
            </a:r>
            <a:r>
              <a:rPr lang="en-GB" sz="1100" b="0" u="none" strike="noStrike" baseline="0" dirty="0">
                <a:solidFill>
                  <a:srgbClr val="0070C0"/>
                </a:solidFill>
                <a:latin typeface="HelveticaNeue-Light"/>
              </a:rPr>
              <a:t> Demonstrating to regulators how patients have been involved in R&amp;D,</a:t>
            </a:r>
          </a:p>
          <a:p>
            <a:pPr marL="252000" algn="l"/>
            <a:r>
              <a:rPr lang="en-GB" sz="1100" b="0" u="none" strike="noStrike" baseline="0" dirty="0">
                <a:solidFill>
                  <a:srgbClr val="0070C0"/>
                </a:solidFill>
                <a:latin typeface="HelveticaNeue-Light"/>
              </a:rPr>
              <a:t>and in commercialisation decisions—from identifying priority unmet needs,</a:t>
            </a:r>
          </a:p>
          <a:p>
            <a:pPr marL="252000" algn="l"/>
            <a:r>
              <a:rPr lang="en-GB" sz="1100" b="0" u="none" strike="noStrike" baseline="0" dirty="0">
                <a:solidFill>
                  <a:srgbClr val="0070C0"/>
                </a:solidFill>
                <a:latin typeface="HelveticaNeue-Light"/>
              </a:rPr>
              <a:t>onwards.</a:t>
            </a:r>
          </a:p>
          <a:p>
            <a:pPr marL="252000" algn="l"/>
            <a:endParaRPr lang="en-GB" sz="1100" b="0" u="none" strike="noStrike" baseline="0" dirty="0">
              <a:solidFill>
                <a:srgbClr val="0070C0"/>
              </a:solidFill>
              <a:latin typeface="HelveticaNeue-Light"/>
            </a:endParaRPr>
          </a:p>
          <a:p>
            <a:pPr marL="252000" algn="l"/>
            <a:r>
              <a:rPr lang="en-GB" sz="1100" dirty="0">
                <a:solidFill>
                  <a:srgbClr val="0070C0"/>
                </a:solidFill>
                <a:sym typeface="Wingdings" panose="05000000000000000000" pitchFamily="2" charset="2"/>
              </a:rPr>
              <a:t></a:t>
            </a:r>
            <a:r>
              <a:rPr lang="en-GB" sz="1100" b="0" u="none" strike="noStrike" baseline="0" dirty="0">
                <a:solidFill>
                  <a:srgbClr val="0070C0"/>
                </a:solidFill>
                <a:latin typeface="HelveticaNeue-Light"/>
              </a:rPr>
              <a:t> Involving all stakeholders early on in the research process, with the aim of enabling speedier approvals.</a:t>
            </a:r>
            <a:endParaRPr lang="en-GB" sz="1100" dirty="0">
              <a:solidFill>
                <a:srgbClr val="0070C0"/>
              </a:solidFill>
            </a:endParaRPr>
          </a:p>
        </p:txBody>
      </p:sp>
      <p:sp>
        <p:nvSpPr>
          <p:cNvPr id="8" name="Google Shape;90;p2">
            <a:extLst>
              <a:ext uri="{FF2B5EF4-FFF2-40B4-BE49-F238E27FC236}">
                <a16:creationId xmlns:a16="http://schemas.microsoft.com/office/drawing/2014/main" id="{3C8E6705-A706-9089-CDB4-6B9D478A423C}"/>
              </a:ext>
            </a:extLst>
          </p:cNvPr>
          <p:cNvSpPr txBox="1"/>
          <p:nvPr/>
        </p:nvSpPr>
        <p:spPr>
          <a:xfrm>
            <a:off x="1382792" y="273291"/>
            <a:ext cx="4177179" cy="690540"/>
          </a:xfrm>
          <a:prstGeom prst="rect">
            <a:avLst/>
          </a:prstGeom>
          <a:noFill/>
          <a:ln>
            <a:noFill/>
          </a:ln>
        </p:spPr>
        <p:txBody>
          <a:bodyPr spcFirstLastPara="1" wrap="square" lIns="74283" tIns="37131" rIns="74283" bIns="37131" anchor="t" anchorCtr="0">
            <a:spAutoFit/>
          </a:bodyPr>
          <a:lstStyle/>
          <a:p>
            <a:r>
              <a:rPr lang="en-GB" sz="2000" i="1" dirty="0">
                <a:solidFill>
                  <a:srgbClr val="575756"/>
                </a:solidFill>
                <a:latin typeface="Rubik" pitchFamily="2" charset="-79"/>
                <a:cs typeface="Rubik" pitchFamily="2" charset="-79"/>
              </a:rPr>
              <a:t>‘Moving Forward’:</a:t>
            </a:r>
          </a:p>
          <a:p>
            <a:r>
              <a:rPr lang="en-GB" sz="2000" b="1" i="1" dirty="0">
                <a:solidFill>
                  <a:srgbClr val="575756"/>
                </a:solidFill>
                <a:latin typeface="Rubik" pitchFamily="2" charset="-79"/>
                <a:cs typeface="Rubik" pitchFamily="2" charset="-79"/>
              </a:rPr>
              <a:t>Strategic priorities</a:t>
            </a:r>
            <a:r>
              <a:rPr lang="en-GB" sz="2000" i="1" dirty="0">
                <a:solidFill>
                  <a:srgbClr val="575756"/>
                </a:solidFill>
                <a:latin typeface="Rubik" pitchFamily="2" charset="-79"/>
                <a:cs typeface="Rubik" pitchFamily="2" charset="-79"/>
              </a:rPr>
              <a:t> for pharma</a:t>
            </a:r>
            <a:endParaRPr lang="en-GB" sz="2000" dirty="0">
              <a:latin typeface="Rubik" pitchFamily="2" charset="-79"/>
              <a:cs typeface="Rubik" pitchFamily="2" charset="-79"/>
            </a:endParaRPr>
          </a:p>
        </p:txBody>
      </p:sp>
      <p:sp>
        <p:nvSpPr>
          <p:cNvPr id="14" name="TextBox 13">
            <a:extLst>
              <a:ext uri="{FF2B5EF4-FFF2-40B4-BE49-F238E27FC236}">
                <a16:creationId xmlns:a16="http://schemas.microsoft.com/office/drawing/2014/main" id="{40F4C619-3E51-B3B7-2B7D-04C792F286BB}"/>
              </a:ext>
            </a:extLst>
          </p:cNvPr>
          <p:cNvSpPr txBox="1"/>
          <p:nvPr/>
        </p:nvSpPr>
        <p:spPr>
          <a:xfrm>
            <a:off x="851068" y="1682512"/>
            <a:ext cx="4725924" cy="1431161"/>
          </a:xfrm>
          <a:prstGeom prst="rect">
            <a:avLst/>
          </a:prstGeom>
          <a:noFill/>
        </p:spPr>
        <p:txBody>
          <a:bodyPr wrap="square">
            <a:spAutoFit/>
          </a:bodyPr>
          <a:lstStyle/>
          <a:p>
            <a:r>
              <a:rPr lang="en-GB" sz="1100" b="1" u="none" strike="noStrike" dirty="0">
                <a:solidFill>
                  <a:srgbClr val="083F56"/>
                </a:solidFill>
                <a:effectLst/>
                <a:latin typeface="Rubik" pitchFamily="2" charset="-79"/>
                <a:cs typeface="Rubik" pitchFamily="2" charset="-79"/>
              </a:rPr>
              <a:t>Improve pathways, and the patient experience</a:t>
            </a:r>
            <a:endParaRPr lang="en-GB" sz="1100" b="1" i="0" u="none" strike="noStrike" dirty="0">
              <a:solidFill>
                <a:srgbClr val="083F56"/>
              </a:solidFill>
              <a:effectLst/>
              <a:latin typeface="Rubik" pitchFamily="2" charset="-79"/>
              <a:cs typeface="Rubik" pitchFamily="2" charset="-79"/>
            </a:endParaRPr>
          </a:p>
          <a:p>
            <a:endParaRPr lang="en-GB" sz="1000" dirty="0">
              <a:solidFill>
                <a:srgbClr val="0070C0"/>
              </a:solidFill>
            </a:endParaRPr>
          </a:p>
          <a:p>
            <a:r>
              <a:rPr lang="en-GB" sz="1100" dirty="0">
                <a:solidFill>
                  <a:srgbClr val="0070C0"/>
                </a:solidFill>
                <a:sym typeface="Wingdings" panose="05000000000000000000" pitchFamily="2" charset="2"/>
              </a:rPr>
              <a:t> </a:t>
            </a:r>
            <a:r>
              <a:rPr lang="en-GB" sz="1100" dirty="0">
                <a:solidFill>
                  <a:srgbClr val="0070C0"/>
                </a:solidFill>
              </a:rPr>
              <a:t>Work with healthcare systems at national, and local, levels—to augment the overall experience that patients (and caregivers) have in reliably accessing, and using, treatment.</a:t>
            </a:r>
          </a:p>
          <a:p>
            <a:pPr marL="171450" indent="-171450">
              <a:buFont typeface="Arial" panose="020B0604020202020204" pitchFamily="34" charset="0"/>
              <a:buChar char="•"/>
            </a:pPr>
            <a:endParaRPr lang="en-GB" sz="1100" dirty="0">
              <a:solidFill>
                <a:srgbClr val="0070C0"/>
              </a:solidFill>
            </a:endParaRPr>
          </a:p>
          <a:p>
            <a:r>
              <a:rPr lang="en-GB" sz="1100" dirty="0">
                <a:solidFill>
                  <a:srgbClr val="0070C0"/>
                </a:solidFill>
                <a:sym typeface="Wingdings" panose="05000000000000000000" pitchFamily="2" charset="2"/>
              </a:rPr>
              <a:t>  </a:t>
            </a:r>
            <a:r>
              <a:rPr lang="en-GB" sz="1100" dirty="0">
                <a:solidFill>
                  <a:srgbClr val="0070C0"/>
                </a:solidFill>
              </a:rPr>
              <a:t>Help healthcare systems to develop, and to improve, treatment pathways (and identify critical gaps in local delivery).</a:t>
            </a:r>
          </a:p>
        </p:txBody>
      </p:sp>
      <p:sp>
        <p:nvSpPr>
          <p:cNvPr id="15" name="Action Button: Go Forward or Next 14">
            <a:hlinkClick r:id="" action="ppaction://hlinkshowjump?jump=nextslide" highlightClick="1"/>
            <a:extLst>
              <a:ext uri="{FF2B5EF4-FFF2-40B4-BE49-F238E27FC236}">
                <a16:creationId xmlns:a16="http://schemas.microsoft.com/office/drawing/2014/main" id="{B7323C59-E152-F031-69E3-F89ED9E3D767}"/>
              </a:ext>
            </a:extLst>
          </p:cNvPr>
          <p:cNvSpPr/>
          <p:nvPr/>
        </p:nvSpPr>
        <p:spPr>
          <a:xfrm>
            <a:off x="568706" y="3221104"/>
            <a:ext cx="181302" cy="198270"/>
          </a:xfrm>
          <a:prstGeom prst="actionButtonForwardNex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ction Button: Go Forward or Next 15">
            <a:hlinkClick r:id="" action="ppaction://hlinkshowjump?jump=nextslide" highlightClick="1"/>
            <a:extLst>
              <a:ext uri="{FF2B5EF4-FFF2-40B4-BE49-F238E27FC236}">
                <a16:creationId xmlns:a16="http://schemas.microsoft.com/office/drawing/2014/main" id="{6445A7A4-9F81-CBF1-B3E1-12F52B9E3C80}"/>
              </a:ext>
            </a:extLst>
          </p:cNvPr>
          <p:cNvSpPr/>
          <p:nvPr/>
        </p:nvSpPr>
        <p:spPr>
          <a:xfrm>
            <a:off x="6791502" y="542982"/>
            <a:ext cx="181302" cy="198270"/>
          </a:xfrm>
          <a:prstGeom prst="actionButtonForwardNex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C446000-24DD-BEB0-295F-536B4FBEFEA7}"/>
              </a:ext>
            </a:extLst>
          </p:cNvPr>
          <p:cNvSpPr txBox="1"/>
          <p:nvPr/>
        </p:nvSpPr>
        <p:spPr>
          <a:xfrm>
            <a:off x="7025308" y="502468"/>
            <a:ext cx="4725923" cy="1446550"/>
          </a:xfrm>
          <a:prstGeom prst="rect">
            <a:avLst/>
          </a:prstGeom>
          <a:noFill/>
        </p:spPr>
        <p:txBody>
          <a:bodyPr wrap="square">
            <a:spAutoFit/>
          </a:bodyPr>
          <a:lstStyle/>
          <a:p>
            <a:r>
              <a:rPr lang="en-GB" sz="1100" b="1" dirty="0">
                <a:solidFill>
                  <a:srgbClr val="083F56"/>
                </a:solidFill>
                <a:latin typeface="Rubik" pitchFamily="2" charset="-79"/>
                <a:cs typeface="Rubik" pitchFamily="2" charset="-79"/>
              </a:rPr>
              <a:t>Enable affordable pricing</a:t>
            </a:r>
          </a:p>
          <a:p>
            <a:pPr algn="l"/>
            <a:endParaRPr lang="en-GB" sz="1100" i="1" dirty="0">
              <a:solidFill>
                <a:srgbClr val="0070C0"/>
              </a:solidFill>
              <a:sym typeface="Wingdings" panose="05000000000000000000" pitchFamily="2" charset="2"/>
            </a:endParaRPr>
          </a:p>
          <a:p>
            <a:pPr algn="l"/>
            <a:r>
              <a:rPr lang="en-GB" sz="1100" dirty="0">
                <a:solidFill>
                  <a:srgbClr val="0070C0"/>
                </a:solidFill>
                <a:sym typeface="Wingdings" panose="05000000000000000000" pitchFamily="2" charset="2"/>
              </a:rPr>
              <a:t> </a:t>
            </a:r>
            <a:r>
              <a:rPr lang="en-GB" sz="1100" b="0" u="none" strike="noStrike" baseline="0" dirty="0">
                <a:solidFill>
                  <a:srgbClr val="0070C0"/>
                </a:solidFill>
              </a:rPr>
              <a:t>Focus on affordability throughout the development and commercialisation of a treatment, to help make treatments more affordable for healthcare systems, insurers, or individual patients. </a:t>
            </a:r>
          </a:p>
          <a:p>
            <a:pPr algn="l"/>
            <a:endParaRPr lang="en-GB" sz="1100" dirty="0">
              <a:solidFill>
                <a:srgbClr val="0070C0"/>
              </a:solidFill>
            </a:endParaRPr>
          </a:p>
          <a:p>
            <a:pPr algn="l"/>
            <a:r>
              <a:rPr lang="en-GB" sz="1100" dirty="0">
                <a:solidFill>
                  <a:srgbClr val="0070C0"/>
                </a:solidFill>
                <a:sym typeface="Wingdings" panose="05000000000000000000" pitchFamily="2" charset="2"/>
              </a:rPr>
              <a:t>  </a:t>
            </a:r>
            <a:r>
              <a:rPr lang="en-GB" sz="1100" b="0" u="none" strike="noStrike" baseline="0" dirty="0">
                <a:solidFill>
                  <a:srgbClr val="0070C0"/>
                </a:solidFill>
              </a:rPr>
              <a:t>Be open to drug-pricing reforms, and to innovative pricing models requested by patient groups and healthcare systems.</a:t>
            </a:r>
            <a:endParaRPr lang="en-GB" sz="1100" dirty="0">
              <a:solidFill>
                <a:srgbClr val="0070C0"/>
              </a:solidFill>
            </a:endParaRPr>
          </a:p>
        </p:txBody>
      </p:sp>
      <p:sp>
        <p:nvSpPr>
          <p:cNvPr id="19" name="Action Button: Go Forward or Next 18">
            <a:hlinkClick r:id="" action="ppaction://hlinkshowjump?jump=nextslide" highlightClick="1"/>
            <a:extLst>
              <a:ext uri="{FF2B5EF4-FFF2-40B4-BE49-F238E27FC236}">
                <a16:creationId xmlns:a16="http://schemas.microsoft.com/office/drawing/2014/main" id="{508632DB-36B3-1DC7-CCE7-33D078590F0B}"/>
              </a:ext>
            </a:extLst>
          </p:cNvPr>
          <p:cNvSpPr/>
          <p:nvPr/>
        </p:nvSpPr>
        <p:spPr>
          <a:xfrm>
            <a:off x="6876241" y="2101182"/>
            <a:ext cx="181302" cy="198270"/>
          </a:xfrm>
          <a:prstGeom prst="actionButtonForwardNex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7A6B0E2-BB06-6AAE-626D-A1E1046BF03B}"/>
              </a:ext>
            </a:extLst>
          </p:cNvPr>
          <p:cNvSpPr txBox="1"/>
          <p:nvPr/>
        </p:nvSpPr>
        <p:spPr>
          <a:xfrm>
            <a:off x="7094483" y="2064396"/>
            <a:ext cx="4556232" cy="938719"/>
          </a:xfrm>
          <a:prstGeom prst="rect">
            <a:avLst/>
          </a:prstGeom>
          <a:noFill/>
        </p:spPr>
        <p:txBody>
          <a:bodyPr wrap="square">
            <a:spAutoFit/>
          </a:bodyPr>
          <a:lstStyle/>
          <a:p>
            <a:pPr algn="l" fontAlgn="b"/>
            <a:r>
              <a:rPr lang="en-GB" sz="1100" b="1" u="none" strike="noStrike" dirty="0">
                <a:solidFill>
                  <a:srgbClr val="083F56"/>
                </a:solidFill>
                <a:effectLst/>
                <a:latin typeface="Rubik" pitchFamily="2" charset="-79"/>
                <a:cs typeface="Rubik" pitchFamily="2" charset="-79"/>
              </a:rPr>
              <a:t>Ensure greater equity in access to medicines (overview)</a:t>
            </a:r>
          </a:p>
          <a:p>
            <a:pPr algn="l" fontAlgn="b"/>
            <a:endParaRPr lang="en-GB" sz="1100" b="1" i="0" dirty="0">
              <a:solidFill>
                <a:srgbClr val="083F56"/>
              </a:solidFill>
              <a:latin typeface="Rubik" pitchFamily="2" charset="-79"/>
              <a:cs typeface="Rubik" pitchFamily="2" charset="-79"/>
            </a:endParaRPr>
          </a:p>
          <a:p>
            <a:pPr algn="l" fontAlgn="b"/>
            <a:r>
              <a:rPr lang="en-GB" sz="1100" dirty="0">
                <a:solidFill>
                  <a:srgbClr val="0070C0"/>
                </a:solidFill>
                <a:sym typeface="Wingdings" panose="05000000000000000000" pitchFamily="2" charset="2"/>
              </a:rPr>
              <a:t>  </a:t>
            </a:r>
            <a:r>
              <a:rPr lang="en-GB" sz="1100" u="none" strike="noStrike" dirty="0">
                <a:solidFill>
                  <a:srgbClr val="0070C0"/>
                </a:solidFill>
                <a:effectLst/>
                <a:latin typeface="Rubik" pitchFamily="2" charset="-79"/>
                <a:cs typeface="Rubik" pitchFamily="2" charset="-79"/>
              </a:rPr>
              <a:t>Take equitable access into account in management decisions about pipeline, portfolio, and brand lifecycle—to help healthcare systems achieve their aims to improve patient equity of access to treatments.</a:t>
            </a:r>
          </a:p>
        </p:txBody>
      </p:sp>
      <p:sp>
        <p:nvSpPr>
          <p:cNvPr id="23" name="Action Button: Go Forward or Next 22">
            <a:hlinkClick r:id="" action="ppaction://hlinkshowjump?jump=nextslide" highlightClick="1"/>
            <a:extLst>
              <a:ext uri="{FF2B5EF4-FFF2-40B4-BE49-F238E27FC236}">
                <a16:creationId xmlns:a16="http://schemas.microsoft.com/office/drawing/2014/main" id="{2A77323E-F3EE-6B5B-5142-A6C9CF8B7C9C}"/>
              </a:ext>
            </a:extLst>
          </p:cNvPr>
          <p:cNvSpPr/>
          <p:nvPr/>
        </p:nvSpPr>
        <p:spPr>
          <a:xfrm>
            <a:off x="6976518" y="3453065"/>
            <a:ext cx="181302" cy="198270"/>
          </a:xfrm>
          <a:prstGeom prst="actionButtonForwardNex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C4499330-C84A-7E31-3FCF-F17CE9ABDC48}"/>
              </a:ext>
            </a:extLst>
          </p:cNvPr>
          <p:cNvSpPr txBox="1"/>
          <p:nvPr/>
        </p:nvSpPr>
        <p:spPr>
          <a:xfrm>
            <a:off x="7167446" y="3429000"/>
            <a:ext cx="4132733" cy="1954381"/>
          </a:xfrm>
          <a:prstGeom prst="rect">
            <a:avLst/>
          </a:prstGeom>
          <a:noFill/>
        </p:spPr>
        <p:txBody>
          <a:bodyPr wrap="square">
            <a:spAutoFit/>
          </a:bodyPr>
          <a:lstStyle/>
          <a:p>
            <a:pPr algn="l" fontAlgn="b"/>
            <a:r>
              <a:rPr lang="en-GB" sz="1100" b="1" u="none" strike="noStrike" dirty="0">
                <a:solidFill>
                  <a:srgbClr val="083F56"/>
                </a:solidFill>
                <a:effectLst/>
                <a:latin typeface="Rubik" pitchFamily="2" charset="-79"/>
                <a:cs typeface="Rubik" pitchFamily="2" charset="-79"/>
              </a:rPr>
              <a:t>Build local links</a:t>
            </a:r>
          </a:p>
          <a:p>
            <a:pPr algn="l" fontAlgn="b"/>
            <a:endParaRPr lang="en-GB" sz="1100" b="1" i="0" dirty="0">
              <a:solidFill>
                <a:srgbClr val="083F56"/>
              </a:solidFill>
              <a:latin typeface="Rubik" pitchFamily="2" charset="-79"/>
              <a:cs typeface="Rubik" pitchFamily="2" charset="-79"/>
            </a:endParaRPr>
          </a:p>
          <a:p>
            <a:pPr algn="l" fontAlgn="b"/>
            <a:r>
              <a:rPr lang="en-GB" sz="1100" dirty="0">
                <a:solidFill>
                  <a:srgbClr val="0070C0"/>
                </a:solidFill>
                <a:sym typeface="Wingdings" panose="05000000000000000000" pitchFamily="2" charset="2"/>
              </a:rPr>
              <a:t>  </a:t>
            </a:r>
            <a:r>
              <a:rPr lang="en-GB" sz="1100" u="none" strike="noStrike" dirty="0">
                <a:solidFill>
                  <a:srgbClr val="0070C0"/>
                </a:solidFill>
                <a:effectLst/>
                <a:latin typeface="Rubik" pitchFamily="2" charset="-79"/>
                <a:cs typeface="Rubik" pitchFamily="2" charset="-79"/>
              </a:rPr>
              <a:t>Extend relationships to more countries outside of the company’s existing most-profitable markets. For example, enable faster acceptance of a treatment in a country, by involving that country at the research stage.</a:t>
            </a:r>
          </a:p>
          <a:p>
            <a:pPr algn="l" fontAlgn="b"/>
            <a:endParaRPr lang="en-GB" sz="1100" u="none" strike="noStrike" dirty="0">
              <a:solidFill>
                <a:srgbClr val="0070C0"/>
              </a:solidFill>
              <a:effectLst/>
              <a:latin typeface="Rubik" pitchFamily="2" charset="-79"/>
              <a:cs typeface="Rubik" pitchFamily="2" charset="-79"/>
            </a:endParaRPr>
          </a:p>
          <a:p>
            <a:pPr algn="l" fontAlgn="b"/>
            <a:r>
              <a:rPr lang="en-GB" sz="1100" dirty="0">
                <a:solidFill>
                  <a:srgbClr val="0070C0"/>
                </a:solidFill>
                <a:sym typeface="Wingdings" panose="05000000000000000000" pitchFamily="2" charset="2"/>
              </a:rPr>
              <a:t>  </a:t>
            </a:r>
            <a:r>
              <a:rPr lang="en-GB" sz="1100" u="none" strike="noStrike" dirty="0">
                <a:solidFill>
                  <a:srgbClr val="0070C0"/>
                </a:solidFill>
                <a:effectLst/>
                <a:latin typeface="Rubik" pitchFamily="2" charset="-79"/>
                <a:cs typeface="Rubik" pitchFamily="2" charset="-79"/>
              </a:rPr>
              <a:t>Deepen local links within existing core markets (for example, leverage local relationships), to help quantify and address inequity of access to treatments between local geographic areas.</a:t>
            </a:r>
          </a:p>
        </p:txBody>
      </p:sp>
      <p:sp>
        <p:nvSpPr>
          <p:cNvPr id="27" name="TextBox 26">
            <a:extLst>
              <a:ext uri="{FF2B5EF4-FFF2-40B4-BE49-F238E27FC236}">
                <a16:creationId xmlns:a16="http://schemas.microsoft.com/office/drawing/2014/main" id="{697B66BA-006A-D67E-B4F7-EBA18A227D80}"/>
              </a:ext>
            </a:extLst>
          </p:cNvPr>
          <p:cNvSpPr txBox="1"/>
          <p:nvPr/>
        </p:nvSpPr>
        <p:spPr>
          <a:xfrm>
            <a:off x="11507313" y="5986200"/>
            <a:ext cx="487836" cy="369332"/>
          </a:xfrm>
          <a:prstGeom prst="rect">
            <a:avLst/>
          </a:prstGeom>
          <a:noFill/>
        </p:spPr>
        <p:txBody>
          <a:bodyPr wrap="square">
            <a:spAutoFit/>
          </a:bodyPr>
          <a:lstStyle/>
          <a:p>
            <a:r>
              <a:rPr lang="en-GB" sz="1800" dirty="0">
                <a:solidFill>
                  <a:srgbClr val="0070C0"/>
                </a:solidFill>
                <a:sym typeface="Wingdings 3" panose="05040102010807070707" pitchFamily="18" charset="2"/>
              </a:rPr>
              <a:t></a:t>
            </a:r>
            <a:endParaRPr lang="en-GB" dirty="0"/>
          </a:p>
        </p:txBody>
      </p:sp>
    </p:spTree>
    <p:extLst>
      <p:ext uri="{BB962C8B-B14F-4D97-AF65-F5344CB8AC3E}">
        <p14:creationId xmlns:p14="http://schemas.microsoft.com/office/powerpoint/2010/main" val="764295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B94EC-FB51-9F73-7FC6-B01929375C9A}"/>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B12DCB8-2921-EFA3-325F-3A493A60533A}"/>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20" name="Slide Number Placeholder 1">
            <a:extLst>
              <a:ext uri="{FF2B5EF4-FFF2-40B4-BE49-F238E27FC236}">
                <a16:creationId xmlns:a16="http://schemas.microsoft.com/office/drawing/2014/main" id="{DD751FF5-6123-FBDC-D227-BDC258C4A988}"/>
              </a:ext>
            </a:extLst>
          </p:cNvPr>
          <p:cNvSpPr txBox="1">
            <a:spLocks/>
          </p:cNvSpPr>
          <p:nvPr/>
        </p:nvSpPr>
        <p:spPr>
          <a:xfrm>
            <a:off x="11263395" y="0"/>
            <a:ext cx="487836" cy="476672"/>
          </a:xfrm>
          <a:prstGeom prst="rect">
            <a:avLst/>
          </a:prstGeom>
          <a:solidFill>
            <a:schemeClr val="tx1">
              <a:alpha val="30000"/>
            </a:schemeClr>
          </a:solidFill>
        </p:spPr>
        <p:txBody>
          <a:bodyPr vert="horz" lIns="91440" tIns="45720" rIns="91440" bIns="45720" rtlCol="0" anchor="ctr" anchorCtr="0"/>
          <a:lstStyle>
            <a:defPPr>
              <a:defRPr lang="en-US"/>
            </a:defPPr>
            <a:lvl1pPr marL="0" algn="r" defTabSz="914400" rtl="0" eaLnBrk="1" latinLnBrk="0" hangingPunct="1">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latin typeface="Futura PT Bold" panose="020B0502020204020303" pitchFamily="34" charset="77"/>
              </a:rPr>
              <a:t>52</a:t>
            </a:r>
            <a:endParaRPr lang="en-GB" sz="1400" b="1" i="0" dirty="0">
              <a:latin typeface="Futura PT Bold" panose="020B0502020204020303" pitchFamily="34" charset="77"/>
            </a:endParaRPr>
          </a:p>
        </p:txBody>
      </p:sp>
      <p:pic>
        <p:nvPicPr>
          <p:cNvPr id="9" name="Imagen 3">
            <a:extLst>
              <a:ext uri="{FF2B5EF4-FFF2-40B4-BE49-F238E27FC236}">
                <a16:creationId xmlns:a16="http://schemas.microsoft.com/office/drawing/2014/main" id="{C3FC9CB7-B9C9-DEBC-3775-056B85FD661D}"/>
              </a:ext>
            </a:extLst>
          </p:cNvPr>
          <p:cNvPicPr>
            <a:picLocks noChangeAspect="1"/>
          </p:cNvPicPr>
          <p:nvPr/>
        </p:nvPicPr>
        <p:blipFill>
          <a:blip r:embed="rId2"/>
          <a:stretch>
            <a:fillRect/>
          </a:stretch>
        </p:blipFill>
        <p:spPr>
          <a:xfrm>
            <a:off x="85252" y="200596"/>
            <a:ext cx="5886846" cy="998555"/>
          </a:xfrm>
          <a:prstGeom prst="rect">
            <a:avLst/>
          </a:prstGeom>
        </p:spPr>
      </p:pic>
      <p:pic>
        <p:nvPicPr>
          <p:cNvPr id="11" name="Imagen 4">
            <a:extLst>
              <a:ext uri="{FF2B5EF4-FFF2-40B4-BE49-F238E27FC236}">
                <a16:creationId xmlns:a16="http://schemas.microsoft.com/office/drawing/2014/main" id="{AE7310CE-948F-E70A-5440-C121597AA1EE}"/>
              </a:ext>
            </a:extLst>
          </p:cNvPr>
          <p:cNvPicPr>
            <a:picLocks noChangeAspect="1"/>
          </p:cNvPicPr>
          <p:nvPr/>
        </p:nvPicPr>
        <p:blipFill>
          <a:blip r:embed="rId3"/>
          <a:stretch>
            <a:fillRect/>
          </a:stretch>
        </p:blipFill>
        <p:spPr>
          <a:xfrm>
            <a:off x="549055" y="141890"/>
            <a:ext cx="5202621" cy="918193"/>
          </a:xfrm>
          <a:prstGeom prst="rect">
            <a:avLst/>
          </a:prstGeom>
        </p:spPr>
      </p:pic>
      <p:pic>
        <p:nvPicPr>
          <p:cNvPr id="12" name="Imagen 5">
            <a:extLst>
              <a:ext uri="{FF2B5EF4-FFF2-40B4-BE49-F238E27FC236}">
                <a16:creationId xmlns:a16="http://schemas.microsoft.com/office/drawing/2014/main" id="{0BD81846-C079-351C-EBC2-164A16CDEBBF}"/>
              </a:ext>
            </a:extLst>
          </p:cNvPr>
          <p:cNvPicPr>
            <a:picLocks noChangeAspect="1"/>
          </p:cNvPicPr>
          <p:nvPr/>
        </p:nvPicPr>
        <p:blipFill>
          <a:blip r:embed="rId4"/>
          <a:stretch>
            <a:fillRect/>
          </a:stretch>
        </p:blipFill>
        <p:spPr>
          <a:xfrm>
            <a:off x="851068" y="476672"/>
            <a:ext cx="325056" cy="325056"/>
          </a:xfrm>
          <a:prstGeom prst="rect">
            <a:avLst/>
          </a:prstGeom>
        </p:spPr>
      </p:pic>
      <p:cxnSp>
        <p:nvCxnSpPr>
          <p:cNvPr id="3" name="Straight Connector 2">
            <a:extLst>
              <a:ext uri="{FF2B5EF4-FFF2-40B4-BE49-F238E27FC236}">
                <a16:creationId xmlns:a16="http://schemas.microsoft.com/office/drawing/2014/main" id="{7A02FE54-C49A-34FB-C725-ADE7BA3456C3}"/>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6" name="Action Button: Go Forward or Next 5">
            <a:hlinkClick r:id="" action="ppaction://hlinkshowjump?jump=nextslide" highlightClick="1"/>
            <a:extLst>
              <a:ext uri="{FF2B5EF4-FFF2-40B4-BE49-F238E27FC236}">
                <a16:creationId xmlns:a16="http://schemas.microsoft.com/office/drawing/2014/main" id="{A8DBBDED-3189-0108-8E26-ECD3B44759F2}"/>
              </a:ext>
            </a:extLst>
          </p:cNvPr>
          <p:cNvSpPr/>
          <p:nvPr/>
        </p:nvSpPr>
        <p:spPr>
          <a:xfrm>
            <a:off x="562489" y="1716203"/>
            <a:ext cx="181302" cy="198270"/>
          </a:xfrm>
          <a:prstGeom prst="actionButtonForwardNex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15331AC-D992-8EAC-9970-D0EC33B597F3}"/>
              </a:ext>
            </a:extLst>
          </p:cNvPr>
          <p:cNvSpPr txBox="1"/>
          <p:nvPr/>
        </p:nvSpPr>
        <p:spPr>
          <a:xfrm>
            <a:off x="902197" y="3195145"/>
            <a:ext cx="4849479" cy="2970044"/>
          </a:xfrm>
          <a:prstGeom prst="rect">
            <a:avLst/>
          </a:prstGeom>
          <a:noFill/>
        </p:spPr>
        <p:txBody>
          <a:bodyPr wrap="square">
            <a:spAutoFit/>
          </a:bodyPr>
          <a:lstStyle/>
          <a:p>
            <a:r>
              <a:rPr lang="en-GB" sz="1100" b="1" u="none" strike="noStrike" dirty="0">
                <a:solidFill>
                  <a:srgbClr val="083F56"/>
                </a:solidFill>
                <a:effectLst/>
                <a:latin typeface="Rubik" pitchFamily="2" charset="-79"/>
                <a:cs typeface="Rubik" pitchFamily="2" charset="-79"/>
              </a:rPr>
              <a:t>Help gather evidence to support equity of access</a:t>
            </a:r>
          </a:p>
          <a:p>
            <a:pPr algn="l"/>
            <a:endParaRPr lang="en-GB" sz="1100" b="0" i="1" u="none" strike="noStrike" baseline="0" dirty="0">
              <a:solidFill>
                <a:srgbClr val="0070C0"/>
              </a:solidFill>
              <a:latin typeface="HelveticaNeue-Light"/>
            </a:endParaRPr>
          </a:p>
          <a:p>
            <a:pPr algn="l"/>
            <a:r>
              <a:rPr lang="en-GB" sz="1100" b="0" u="none" strike="noStrike" baseline="0" dirty="0">
                <a:solidFill>
                  <a:srgbClr val="0070C0"/>
                </a:solidFill>
              </a:rPr>
              <a:t>Work with patient groups (and other healthcare stakeholders) to help prove the scale of health inequities for specific diseases. For example:</a:t>
            </a:r>
          </a:p>
          <a:p>
            <a:pPr algn="l"/>
            <a:endParaRPr lang="en-GB" sz="400" b="0" u="none" strike="noStrike" baseline="0" dirty="0">
              <a:solidFill>
                <a:srgbClr val="0070C0"/>
              </a:solidFill>
            </a:endParaRPr>
          </a:p>
          <a:p>
            <a:pPr marL="252000" algn="l"/>
            <a:r>
              <a:rPr lang="en-GB" sz="1100" dirty="0">
                <a:solidFill>
                  <a:srgbClr val="0070C0"/>
                </a:solidFill>
                <a:sym typeface="Wingdings" panose="05000000000000000000" pitchFamily="2" charset="2"/>
              </a:rPr>
              <a:t> </a:t>
            </a:r>
            <a:r>
              <a:rPr lang="en-GB" sz="1100" b="0" u="none" strike="noStrike" baseline="0" dirty="0">
                <a:solidFill>
                  <a:srgbClr val="0070C0"/>
                </a:solidFill>
              </a:rPr>
              <a:t>Support registries (and other sources), to demonstrate the scale of the divergence between disease prevalence and treatment delivery.</a:t>
            </a:r>
          </a:p>
          <a:p>
            <a:pPr marL="252000" algn="l"/>
            <a:endParaRPr lang="en-GB" sz="1100" dirty="0">
              <a:solidFill>
                <a:srgbClr val="0070C0"/>
              </a:solidFill>
              <a:sym typeface="Wingdings" panose="05000000000000000000" pitchFamily="2" charset="2"/>
            </a:endParaRPr>
          </a:p>
          <a:p>
            <a:pPr marL="252000" algn="l"/>
            <a:r>
              <a:rPr lang="en-GB" sz="1100" dirty="0">
                <a:solidFill>
                  <a:srgbClr val="0070C0"/>
                </a:solidFill>
                <a:sym typeface="Wingdings" panose="05000000000000000000" pitchFamily="2" charset="2"/>
              </a:rPr>
              <a:t></a:t>
            </a:r>
            <a:r>
              <a:rPr lang="en-GB" sz="1100" b="0" u="none" strike="noStrike" baseline="0" dirty="0">
                <a:solidFill>
                  <a:srgbClr val="0070C0"/>
                </a:solidFill>
              </a:rPr>
              <a:t> Identify the gaps between, on the one hand, clinical pathways,</a:t>
            </a:r>
          </a:p>
          <a:p>
            <a:pPr marL="252000" algn="l"/>
            <a:r>
              <a:rPr lang="en-GB" sz="1100" b="0" u="none" strike="noStrike" baseline="0" dirty="0">
                <a:solidFill>
                  <a:srgbClr val="0070C0"/>
                </a:solidFill>
              </a:rPr>
              <a:t>guidelines, and standards, and, on the other hand, what local patients</a:t>
            </a:r>
          </a:p>
          <a:p>
            <a:pPr marL="252000" algn="l"/>
            <a:r>
              <a:rPr lang="en-GB" sz="1100" b="0" u="none" strike="noStrike" baseline="0" dirty="0">
                <a:solidFill>
                  <a:srgbClr val="0070C0"/>
                </a:solidFill>
              </a:rPr>
              <a:t>actually receive.</a:t>
            </a:r>
          </a:p>
          <a:p>
            <a:pPr marL="252000" algn="l"/>
            <a:endParaRPr lang="en-GB" sz="1100" dirty="0">
              <a:solidFill>
                <a:srgbClr val="0070C0"/>
              </a:solidFill>
              <a:sym typeface="Wingdings" panose="05000000000000000000" pitchFamily="2" charset="2"/>
            </a:endParaRPr>
          </a:p>
          <a:p>
            <a:pPr marL="252000" algn="l"/>
            <a:r>
              <a:rPr lang="en-GB" sz="1100" dirty="0">
                <a:solidFill>
                  <a:srgbClr val="0070C0"/>
                </a:solidFill>
                <a:sym typeface="Wingdings" panose="05000000000000000000" pitchFamily="2" charset="2"/>
              </a:rPr>
              <a:t> </a:t>
            </a:r>
            <a:r>
              <a:rPr lang="en-GB" sz="1100" b="0" u="none" strike="noStrike" baseline="0" dirty="0">
                <a:solidFill>
                  <a:srgbClr val="0070C0"/>
                </a:solidFill>
              </a:rPr>
              <a:t>Map the regional/local patterns of access within a country.</a:t>
            </a:r>
          </a:p>
          <a:p>
            <a:pPr marL="252000" algn="l"/>
            <a:endParaRPr lang="en-GB" sz="1100" dirty="0">
              <a:solidFill>
                <a:srgbClr val="0070C0"/>
              </a:solidFill>
              <a:sym typeface="Wingdings" panose="05000000000000000000" pitchFamily="2" charset="2"/>
            </a:endParaRPr>
          </a:p>
          <a:p>
            <a:pPr marL="252000" algn="l"/>
            <a:r>
              <a:rPr lang="en-GB" sz="1100" dirty="0">
                <a:solidFill>
                  <a:srgbClr val="0070C0"/>
                </a:solidFill>
                <a:sym typeface="Wingdings" panose="05000000000000000000" pitchFamily="2" charset="2"/>
              </a:rPr>
              <a:t></a:t>
            </a:r>
            <a:r>
              <a:rPr lang="en-GB" sz="1100" b="0" u="none" strike="noStrike" baseline="0" dirty="0">
                <a:solidFill>
                  <a:srgbClr val="0070C0"/>
                </a:solidFill>
              </a:rPr>
              <a:t> Identify the personal factors that contribute to patients’ inequity of</a:t>
            </a:r>
          </a:p>
          <a:p>
            <a:pPr marL="252000" algn="l"/>
            <a:r>
              <a:rPr lang="en-GB" sz="1100" b="0" u="none" strike="noStrike" baseline="0" dirty="0">
                <a:solidFill>
                  <a:srgbClr val="0070C0"/>
                </a:solidFill>
              </a:rPr>
              <a:t>treatment access—such as age, ethnicity, gender, location, and socioeconomic status.</a:t>
            </a:r>
            <a:endParaRPr lang="en-GB" sz="1100" dirty="0">
              <a:solidFill>
                <a:srgbClr val="0070C0"/>
              </a:solidFill>
            </a:endParaRPr>
          </a:p>
        </p:txBody>
      </p:sp>
      <p:sp>
        <p:nvSpPr>
          <p:cNvPr id="8" name="Google Shape;90;p2">
            <a:extLst>
              <a:ext uri="{FF2B5EF4-FFF2-40B4-BE49-F238E27FC236}">
                <a16:creationId xmlns:a16="http://schemas.microsoft.com/office/drawing/2014/main" id="{FB83D902-31BA-C5F6-5C46-EA0C7A7AF0A5}"/>
              </a:ext>
            </a:extLst>
          </p:cNvPr>
          <p:cNvSpPr txBox="1"/>
          <p:nvPr/>
        </p:nvSpPr>
        <p:spPr>
          <a:xfrm>
            <a:off x="1382792" y="273291"/>
            <a:ext cx="4177179" cy="690540"/>
          </a:xfrm>
          <a:prstGeom prst="rect">
            <a:avLst/>
          </a:prstGeom>
          <a:noFill/>
          <a:ln>
            <a:noFill/>
          </a:ln>
        </p:spPr>
        <p:txBody>
          <a:bodyPr spcFirstLastPara="1" wrap="square" lIns="74283" tIns="37131" rIns="74283" bIns="37131" anchor="t" anchorCtr="0">
            <a:spAutoFit/>
          </a:bodyPr>
          <a:lstStyle/>
          <a:p>
            <a:r>
              <a:rPr lang="en-GB" sz="2000" i="1" dirty="0">
                <a:solidFill>
                  <a:srgbClr val="575756"/>
                </a:solidFill>
                <a:latin typeface="Rubik" pitchFamily="2" charset="-79"/>
                <a:cs typeface="Rubik" pitchFamily="2" charset="-79"/>
              </a:rPr>
              <a:t>‘Moving Forward’:</a:t>
            </a:r>
          </a:p>
          <a:p>
            <a:r>
              <a:rPr lang="en-GB" sz="2000" b="1" i="1" dirty="0">
                <a:solidFill>
                  <a:srgbClr val="575756"/>
                </a:solidFill>
                <a:latin typeface="Rubik" pitchFamily="2" charset="-79"/>
                <a:cs typeface="Rubik" pitchFamily="2" charset="-79"/>
              </a:rPr>
              <a:t>Strategic priorities</a:t>
            </a:r>
            <a:r>
              <a:rPr lang="en-GB" sz="2000" i="1" dirty="0">
                <a:solidFill>
                  <a:srgbClr val="575756"/>
                </a:solidFill>
                <a:latin typeface="Rubik" pitchFamily="2" charset="-79"/>
                <a:cs typeface="Rubik" pitchFamily="2" charset="-79"/>
              </a:rPr>
              <a:t> for pharma</a:t>
            </a:r>
            <a:endParaRPr lang="en-GB" sz="2000" dirty="0">
              <a:latin typeface="Rubik" pitchFamily="2" charset="-79"/>
              <a:cs typeface="Rubik" pitchFamily="2" charset="-79"/>
            </a:endParaRPr>
          </a:p>
        </p:txBody>
      </p:sp>
      <p:sp>
        <p:nvSpPr>
          <p:cNvPr id="14" name="TextBox 13">
            <a:extLst>
              <a:ext uri="{FF2B5EF4-FFF2-40B4-BE49-F238E27FC236}">
                <a16:creationId xmlns:a16="http://schemas.microsoft.com/office/drawing/2014/main" id="{850B2793-71B9-70CC-7F33-945F14797582}"/>
              </a:ext>
            </a:extLst>
          </p:cNvPr>
          <p:cNvSpPr txBox="1"/>
          <p:nvPr/>
        </p:nvSpPr>
        <p:spPr>
          <a:xfrm>
            <a:off x="851068" y="1682512"/>
            <a:ext cx="4725924" cy="1431161"/>
          </a:xfrm>
          <a:prstGeom prst="rect">
            <a:avLst/>
          </a:prstGeom>
          <a:noFill/>
        </p:spPr>
        <p:txBody>
          <a:bodyPr wrap="square">
            <a:spAutoFit/>
          </a:bodyPr>
          <a:lstStyle/>
          <a:p>
            <a:pPr algn="l" fontAlgn="b"/>
            <a:r>
              <a:rPr lang="en-GB" sz="1100" b="1" u="none" strike="noStrike" dirty="0">
                <a:solidFill>
                  <a:srgbClr val="083F56"/>
                </a:solidFill>
                <a:effectLst/>
                <a:latin typeface="Rubik" pitchFamily="2" charset="-79"/>
                <a:cs typeface="Rubik" pitchFamily="2" charset="-79"/>
              </a:rPr>
              <a:t>Address inequities of access</a:t>
            </a:r>
            <a:endParaRPr lang="en-GB" sz="1100" b="1" i="0" u="none" strike="noStrike" dirty="0">
              <a:solidFill>
                <a:srgbClr val="083F56"/>
              </a:solidFill>
              <a:effectLst/>
              <a:latin typeface="Rubik" pitchFamily="2" charset="-79"/>
              <a:cs typeface="Rubik" pitchFamily="2" charset="-79"/>
            </a:endParaRPr>
          </a:p>
          <a:p>
            <a:endParaRPr lang="en-GB" sz="1000" dirty="0">
              <a:solidFill>
                <a:srgbClr val="0070C0"/>
              </a:solidFill>
            </a:endParaRPr>
          </a:p>
          <a:p>
            <a:r>
              <a:rPr lang="en-GB" sz="1100" dirty="0">
                <a:solidFill>
                  <a:srgbClr val="0070C0"/>
                </a:solidFill>
                <a:sym typeface="Wingdings" panose="05000000000000000000" pitchFamily="2" charset="2"/>
              </a:rPr>
              <a:t>  </a:t>
            </a:r>
            <a:r>
              <a:rPr lang="en-GB" sz="1100" dirty="0">
                <a:solidFill>
                  <a:srgbClr val="0070C0"/>
                </a:solidFill>
              </a:rPr>
              <a:t>Globally, take action to rebalance access to treatments between high-, medium-, and low-income countries. </a:t>
            </a:r>
          </a:p>
          <a:p>
            <a:endParaRPr lang="en-GB" sz="1100" i="1" dirty="0">
              <a:solidFill>
                <a:srgbClr val="0070C0"/>
              </a:solidFill>
            </a:endParaRPr>
          </a:p>
          <a:p>
            <a:r>
              <a:rPr lang="en-GB" sz="1100" dirty="0">
                <a:solidFill>
                  <a:srgbClr val="0070C0"/>
                </a:solidFill>
                <a:sym typeface="Wingdings" panose="05000000000000000000" pitchFamily="2" charset="2"/>
              </a:rPr>
              <a:t>  </a:t>
            </a:r>
            <a:r>
              <a:rPr lang="en-GB" sz="1100" dirty="0">
                <a:solidFill>
                  <a:srgbClr val="0070C0"/>
                </a:solidFill>
              </a:rPr>
              <a:t>Within countries, identify actions to support patients’ access to treatments (including, for example, financial Patient Assistance Programs).</a:t>
            </a:r>
          </a:p>
        </p:txBody>
      </p:sp>
      <p:sp>
        <p:nvSpPr>
          <p:cNvPr id="15" name="Action Button: Go Forward or Next 14">
            <a:hlinkClick r:id="" action="ppaction://hlinkshowjump?jump=nextslide" highlightClick="1"/>
            <a:extLst>
              <a:ext uri="{FF2B5EF4-FFF2-40B4-BE49-F238E27FC236}">
                <a16:creationId xmlns:a16="http://schemas.microsoft.com/office/drawing/2014/main" id="{4B5E4722-CB7C-1ADF-3630-F41B6ADB8E23}"/>
              </a:ext>
            </a:extLst>
          </p:cNvPr>
          <p:cNvSpPr/>
          <p:nvPr/>
        </p:nvSpPr>
        <p:spPr>
          <a:xfrm>
            <a:off x="563893" y="3230730"/>
            <a:ext cx="181302" cy="198270"/>
          </a:xfrm>
          <a:prstGeom prst="actionButtonForwardNex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ction Button: Go Forward or Next 15">
            <a:hlinkClick r:id="" action="ppaction://hlinkshowjump?jump=nextslide" highlightClick="1"/>
            <a:extLst>
              <a:ext uri="{FF2B5EF4-FFF2-40B4-BE49-F238E27FC236}">
                <a16:creationId xmlns:a16="http://schemas.microsoft.com/office/drawing/2014/main" id="{D9E5C4F5-E898-D7BB-1C20-1DAD1323604F}"/>
              </a:ext>
            </a:extLst>
          </p:cNvPr>
          <p:cNvSpPr/>
          <p:nvPr/>
        </p:nvSpPr>
        <p:spPr>
          <a:xfrm>
            <a:off x="6877748" y="1246674"/>
            <a:ext cx="181302" cy="198270"/>
          </a:xfrm>
          <a:prstGeom prst="actionButtonForwardNex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47C37E8-6E66-54DB-776E-45753BB72252}"/>
              </a:ext>
            </a:extLst>
          </p:cNvPr>
          <p:cNvSpPr txBox="1"/>
          <p:nvPr/>
        </p:nvSpPr>
        <p:spPr>
          <a:xfrm>
            <a:off x="7083115" y="1199151"/>
            <a:ext cx="4725923" cy="4385816"/>
          </a:xfrm>
          <a:prstGeom prst="rect">
            <a:avLst/>
          </a:prstGeom>
          <a:noFill/>
        </p:spPr>
        <p:txBody>
          <a:bodyPr wrap="square">
            <a:spAutoFit/>
          </a:bodyPr>
          <a:lstStyle/>
          <a:p>
            <a:r>
              <a:rPr lang="en-GB" sz="1100" b="1" dirty="0">
                <a:solidFill>
                  <a:srgbClr val="083F56"/>
                </a:solidFill>
                <a:latin typeface="Rubik" pitchFamily="2" charset="-79"/>
                <a:cs typeface="Rubik" pitchFamily="2" charset="-79"/>
              </a:rPr>
              <a:t>Avoid taking any anti-competitive actions</a:t>
            </a:r>
          </a:p>
          <a:p>
            <a:pPr algn="l"/>
            <a:endParaRPr lang="en-GB" sz="1100" i="1" dirty="0">
              <a:solidFill>
                <a:srgbClr val="0070C0"/>
              </a:solidFill>
              <a:sym typeface="Wingdings" panose="05000000000000000000" pitchFamily="2" charset="2"/>
            </a:endParaRPr>
          </a:p>
          <a:p>
            <a:pPr algn="l"/>
            <a:r>
              <a:rPr lang="en-GB" sz="1100" dirty="0">
                <a:solidFill>
                  <a:srgbClr val="0070C0"/>
                </a:solidFill>
                <a:sym typeface="Wingdings" panose="05000000000000000000" pitchFamily="2" charset="2"/>
              </a:rPr>
              <a:t> </a:t>
            </a:r>
            <a:r>
              <a:rPr lang="en-GB" sz="1100" b="0" u="none" strike="noStrike" baseline="0" dirty="0">
                <a:solidFill>
                  <a:srgbClr val="0070C0"/>
                </a:solidFill>
              </a:rPr>
              <a:t>Attempt to increase the scale, and the quality, of appropriate</a:t>
            </a:r>
          </a:p>
          <a:p>
            <a:pPr algn="l"/>
            <a:r>
              <a:rPr lang="en-GB" sz="1100" b="0" u="none" strike="noStrike" baseline="0" dirty="0">
                <a:solidFill>
                  <a:srgbClr val="0070C0"/>
                </a:solidFill>
              </a:rPr>
              <a:t>collaboration between companies, and also between the industry and</a:t>
            </a:r>
          </a:p>
          <a:p>
            <a:pPr algn="l"/>
            <a:r>
              <a:rPr lang="en-GB" sz="1100" b="0" u="none" strike="noStrike" baseline="0" dirty="0">
                <a:solidFill>
                  <a:srgbClr val="0070C0"/>
                </a:solidFill>
              </a:rPr>
              <a:t>other stakeholders—both for the collective interest of patients. </a:t>
            </a:r>
          </a:p>
          <a:p>
            <a:pPr algn="l"/>
            <a:endParaRPr lang="en-GB" sz="1100" dirty="0">
              <a:solidFill>
                <a:srgbClr val="0070C0"/>
              </a:solidFill>
            </a:endParaRPr>
          </a:p>
          <a:p>
            <a:pPr algn="l"/>
            <a:r>
              <a:rPr lang="en-GB" sz="1100" dirty="0">
                <a:solidFill>
                  <a:srgbClr val="0070C0"/>
                </a:solidFill>
                <a:sym typeface="Wingdings" panose="05000000000000000000" pitchFamily="2" charset="2"/>
              </a:rPr>
              <a:t>  </a:t>
            </a:r>
            <a:r>
              <a:rPr lang="en-GB" sz="1100" b="0" u="none" strike="noStrike" baseline="0" dirty="0">
                <a:solidFill>
                  <a:srgbClr val="0070C0"/>
                </a:solidFill>
              </a:rPr>
              <a:t>Evaluate commercial and competitive decisions on the basis of any perceived harm that they may have on patients. For example, perceptions of:</a:t>
            </a:r>
          </a:p>
          <a:p>
            <a:pPr algn="l"/>
            <a:endParaRPr lang="en-GB" sz="400" b="0" u="none" strike="noStrike" baseline="0" dirty="0">
              <a:solidFill>
                <a:srgbClr val="0070C0"/>
              </a:solidFill>
            </a:endParaRPr>
          </a:p>
          <a:p>
            <a:pPr marL="252000" algn="l"/>
            <a:r>
              <a:rPr lang="en-GB" sz="1100" b="0" u="none" strike="noStrike" baseline="0" dirty="0">
                <a:solidFill>
                  <a:srgbClr val="0070C0"/>
                </a:solidFill>
              </a:rPr>
              <a:t>• Hindering new entrants by ‘evergreening’ patents.</a:t>
            </a:r>
          </a:p>
          <a:p>
            <a:pPr marL="252000" algn="l"/>
            <a:endParaRPr lang="en-GB" sz="1100" b="0" u="none" strike="noStrike" baseline="0" dirty="0">
              <a:solidFill>
                <a:srgbClr val="0070C0"/>
              </a:solidFill>
            </a:endParaRPr>
          </a:p>
          <a:p>
            <a:pPr marL="252000" algn="l"/>
            <a:r>
              <a:rPr lang="en-GB" sz="1100" b="0" u="none" strike="noStrike" baseline="0" dirty="0">
                <a:solidFill>
                  <a:srgbClr val="0070C0"/>
                </a:solidFill>
              </a:rPr>
              <a:t>• Withholding licenses unreasonably.</a:t>
            </a:r>
          </a:p>
          <a:p>
            <a:pPr marL="252000" algn="l"/>
            <a:endParaRPr lang="en-GB" sz="1100" b="0" u="none" strike="noStrike" baseline="0" dirty="0">
              <a:solidFill>
                <a:srgbClr val="0070C0"/>
              </a:solidFill>
            </a:endParaRPr>
          </a:p>
          <a:p>
            <a:pPr marL="252000" algn="l"/>
            <a:r>
              <a:rPr lang="en-GB" sz="1100" b="0" u="none" strike="noStrike" baseline="0" dirty="0">
                <a:solidFill>
                  <a:srgbClr val="0070C0"/>
                </a:solidFill>
              </a:rPr>
              <a:t>• Focusing brand extensions on protecting brands, and on price rises—rather than on addressing genuine unmet needs.</a:t>
            </a:r>
          </a:p>
          <a:p>
            <a:pPr marL="252000" algn="l"/>
            <a:endParaRPr lang="en-GB" sz="1100" b="0" u="none" strike="noStrike" baseline="0" dirty="0">
              <a:solidFill>
                <a:srgbClr val="0070C0"/>
              </a:solidFill>
            </a:endParaRPr>
          </a:p>
          <a:p>
            <a:pPr marL="252000" algn="l"/>
            <a:r>
              <a:rPr lang="en-GB" sz="1100" b="0" u="none" strike="noStrike" baseline="0" dirty="0">
                <a:solidFill>
                  <a:srgbClr val="0070C0"/>
                </a:solidFill>
              </a:rPr>
              <a:t>• Withdrawing less-profitable treatments, despite their being depended upon by communities of patients—particularly if no immediate alternative treatment is available to those patients.</a:t>
            </a:r>
          </a:p>
          <a:p>
            <a:pPr marL="252000" algn="l"/>
            <a:endParaRPr lang="en-GB" sz="1100" b="0" u="none" strike="noStrike" baseline="0" dirty="0">
              <a:solidFill>
                <a:srgbClr val="0070C0"/>
              </a:solidFill>
            </a:endParaRPr>
          </a:p>
          <a:p>
            <a:pPr marL="252000" algn="l"/>
            <a:r>
              <a:rPr lang="en-GB" sz="1100" b="0" u="none" strike="noStrike" baseline="0" dirty="0">
                <a:solidFill>
                  <a:srgbClr val="0070C0"/>
                </a:solidFill>
              </a:rPr>
              <a:t>• Halting clinical research for commercial (rather than clinical) reasons.</a:t>
            </a:r>
          </a:p>
          <a:p>
            <a:pPr marL="252000" algn="l"/>
            <a:endParaRPr lang="en-GB" sz="1100" b="0" u="none" strike="noStrike" baseline="0" dirty="0">
              <a:solidFill>
                <a:srgbClr val="0070C0"/>
              </a:solidFill>
            </a:endParaRPr>
          </a:p>
          <a:p>
            <a:pPr marL="252000" algn="l"/>
            <a:r>
              <a:rPr lang="en-GB" sz="1100" b="0" u="none" strike="noStrike" baseline="0" dirty="0">
                <a:solidFill>
                  <a:srgbClr val="0070C0"/>
                </a:solidFill>
              </a:rPr>
              <a:t>• Focusing treatment launches onto the most-profitable markets—thereby denying access by many other countries.</a:t>
            </a:r>
            <a:endParaRPr lang="en-GB" sz="1100" dirty="0">
              <a:solidFill>
                <a:srgbClr val="0070C0"/>
              </a:solidFill>
            </a:endParaRPr>
          </a:p>
        </p:txBody>
      </p:sp>
    </p:spTree>
    <p:extLst>
      <p:ext uri="{BB962C8B-B14F-4D97-AF65-F5344CB8AC3E}">
        <p14:creationId xmlns:p14="http://schemas.microsoft.com/office/powerpoint/2010/main" val="2299317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189AF-9E48-A826-C06C-61D82DFE91C5}"/>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280471D-699D-635E-CD7F-26A360DA99EF}"/>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20" name="Slide Number Placeholder 1">
            <a:extLst>
              <a:ext uri="{FF2B5EF4-FFF2-40B4-BE49-F238E27FC236}">
                <a16:creationId xmlns:a16="http://schemas.microsoft.com/office/drawing/2014/main" id="{E2D0E56C-21BC-6F9E-39F1-FAEA515C087D}"/>
              </a:ext>
            </a:extLst>
          </p:cNvPr>
          <p:cNvSpPr txBox="1">
            <a:spLocks/>
          </p:cNvSpPr>
          <p:nvPr/>
        </p:nvSpPr>
        <p:spPr>
          <a:xfrm>
            <a:off x="11263395" y="0"/>
            <a:ext cx="487836" cy="476672"/>
          </a:xfrm>
          <a:prstGeom prst="rect">
            <a:avLst/>
          </a:prstGeom>
          <a:solidFill>
            <a:schemeClr val="tx1">
              <a:alpha val="30000"/>
            </a:schemeClr>
          </a:solidFill>
        </p:spPr>
        <p:txBody>
          <a:bodyPr vert="horz" lIns="91440" tIns="45720" rIns="91440" bIns="45720" rtlCol="0" anchor="ctr" anchorCtr="0"/>
          <a:lstStyle>
            <a:defPPr>
              <a:defRPr lang="en-US"/>
            </a:defPPr>
            <a:lvl1pPr marL="0" algn="r" defTabSz="914400" rtl="0" eaLnBrk="1" latinLnBrk="0" hangingPunct="1">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latin typeface="Futura PT Bold" panose="020B0502020204020303" pitchFamily="34" charset="77"/>
              </a:rPr>
              <a:t>54</a:t>
            </a:r>
            <a:endParaRPr lang="en-GB" sz="1400" b="1" i="0" dirty="0">
              <a:latin typeface="Futura PT Bold" panose="020B0502020204020303" pitchFamily="34" charset="77"/>
            </a:endParaRPr>
          </a:p>
        </p:txBody>
      </p:sp>
      <p:pic>
        <p:nvPicPr>
          <p:cNvPr id="9" name="Imagen 3">
            <a:extLst>
              <a:ext uri="{FF2B5EF4-FFF2-40B4-BE49-F238E27FC236}">
                <a16:creationId xmlns:a16="http://schemas.microsoft.com/office/drawing/2014/main" id="{B608134D-D21F-BDC6-E335-4C9BD7B5D745}"/>
              </a:ext>
            </a:extLst>
          </p:cNvPr>
          <p:cNvPicPr>
            <a:picLocks noChangeAspect="1"/>
          </p:cNvPicPr>
          <p:nvPr/>
        </p:nvPicPr>
        <p:blipFill>
          <a:blip r:embed="rId3"/>
          <a:stretch>
            <a:fillRect/>
          </a:stretch>
        </p:blipFill>
        <p:spPr>
          <a:xfrm>
            <a:off x="85252" y="200596"/>
            <a:ext cx="5886846" cy="998555"/>
          </a:xfrm>
          <a:prstGeom prst="rect">
            <a:avLst/>
          </a:prstGeom>
        </p:spPr>
      </p:pic>
      <p:pic>
        <p:nvPicPr>
          <p:cNvPr id="11" name="Imagen 4">
            <a:extLst>
              <a:ext uri="{FF2B5EF4-FFF2-40B4-BE49-F238E27FC236}">
                <a16:creationId xmlns:a16="http://schemas.microsoft.com/office/drawing/2014/main" id="{64AB10D3-053C-2476-2DCF-A0DBDA4C4257}"/>
              </a:ext>
            </a:extLst>
          </p:cNvPr>
          <p:cNvPicPr>
            <a:picLocks noChangeAspect="1"/>
          </p:cNvPicPr>
          <p:nvPr/>
        </p:nvPicPr>
        <p:blipFill>
          <a:blip r:embed="rId4"/>
          <a:stretch>
            <a:fillRect/>
          </a:stretch>
        </p:blipFill>
        <p:spPr>
          <a:xfrm>
            <a:off x="515620" y="112094"/>
            <a:ext cx="5202621" cy="918193"/>
          </a:xfrm>
          <a:prstGeom prst="rect">
            <a:avLst/>
          </a:prstGeom>
        </p:spPr>
      </p:pic>
      <p:pic>
        <p:nvPicPr>
          <p:cNvPr id="12" name="Imagen 5">
            <a:extLst>
              <a:ext uri="{FF2B5EF4-FFF2-40B4-BE49-F238E27FC236}">
                <a16:creationId xmlns:a16="http://schemas.microsoft.com/office/drawing/2014/main" id="{B6FF4366-14F5-49D0-DE96-E9DDE5B01B7D}"/>
              </a:ext>
            </a:extLst>
          </p:cNvPr>
          <p:cNvPicPr>
            <a:picLocks noChangeAspect="1"/>
          </p:cNvPicPr>
          <p:nvPr/>
        </p:nvPicPr>
        <p:blipFill>
          <a:blip r:embed="rId5"/>
          <a:stretch>
            <a:fillRect/>
          </a:stretch>
        </p:blipFill>
        <p:spPr>
          <a:xfrm>
            <a:off x="833258" y="476672"/>
            <a:ext cx="325056" cy="325056"/>
          </a:xfrm>
          <a:prstGeom prst="rect">
            <a:avLst/>
          </a:prstGeom>
        </p:spPr>
      </p:pic>
      <p:cxnSp>
        <p:nvCxnSpPr>
          <p:cNvPr id="3" name="Straight Connector 2">
            <a:extLst>
              <a:ext uri="{FF2B5EF4-FFF2-40B4-BE49-F238E27FC236}">
                <a16:creationId xmlns:a16="http://schemas.microsoft.com/office/drawing/2014/main" id="{91939096-1CD8-C48D-1E88-FA205BCFDFE6}"/>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pic>
        <p:nvPicPr>
          <p:cNvPr id="7" name="Picture 6" descr="Quotation Images – Browse 1,838,015 Stock Photos, Vectors, and Video |  Adobe Stock">
            <a:extLst>
              <a:ext uri="{FF2B5EF4-FFF2-40B4-BE49-F238E27FC236}">
                <a16:creationId xmlns:a16="http://schemas.microsoft.com/office/drawing/2014/main" id="{BB979732-657C-2E48-C231-671209F71314}"/>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3549" y="1368098"/>
            <a:ext cx="1227455" cy="1227455"/>
          </a:xfrm>
          <a:prstGeom prst="rect">
            <a:avLst/>
          </a:prstGeom>
          <a:noFill/>
          <a:ln>
            <a:noFill/>
          </a:ln>
        </p:spPr>
      </p:pic>
      <p:pic>
        <p:nvPicPr>
          <p:cNvPr id="8" name="Picture 7" descr="Quotation Images – Browse 1,838,015 Stock Photos, Vectors, and Video |  Adobe Stock">
            <a:extLst>
              <a:ext uri="{FF2B5EF4-FFF2-40B4-BE49-F238E27FC236}">
                <a16:creationId xmlns:a16="http://schemas.microsoft.com/office/drawing/2014/main" id="{B1D32E98-C7B8-08BD-83BF-FEBF241D3EA0}"/>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0725507" y="4735996"/>
            <a:ext cx="1075055" cy="1227455"/>
          </a:xfrm>
          <a:prstGeom prst="rect">
            <a:avLst/>
          </a:prstGeom>
          <a:noFill/>
          <a:ln>
            <a:noFill/>
          </a:ln>
        </p:spPr>
      </p:pic>
      <p:sp>
        <p:nvSpPr>
          <p:cNvPr id="15" name="TextBox 14">
            <a:extLst>
              <a:ext uri="{FF2B5EF4-FFF2-40B4-BE49-F238E27FC236}">
                <a16:creationId xmlns:a16="http://schemas.microsoft.com/office/drawing/2014/main" id="{ED75EC04-6437-7D42-28DB-67B98BA5E08A}"/>
              </a:ext>
            </a:extLst>
          </p:cNvPr>
          <p:cNvSpPr txBox="1"/>
          <p:nvPr/>
        </p:nvSpPr>
        <p:spPr>
          <a:xfrm>
            <a:off x="1831004" y="1610668"/>
            <a:ext cx="3713349" cy="3354765"/>
          </a:xfrm>
          <a:prstGeom prst="rect">
            <a:avLst/>
          </a:prstGeom>
          <a:noFill/>
        </p:spPr>
        <p:txBody>
          <a:bodyPr wrap="square">
            <a:spAutoFit/>
          </a:bodyPr>
          <a:lstStyle/>
          <a:p>
            <a:r>
              <a:rPr lang="en-GB" i="1" dirty="0"/>
              <a:t>“</a:t>
            </a:r>
            <a:r>
              <a:rPr lang="pt-BR" altLang="zh-CN" sz="1800" i="1" dirty="0"/>
              <a:t>Temos conhecimento de pacientes que fazem uso de medicação e os programas oferecidos. A farmacêutica não tem nenhum suporte efetivo ao paciente. Do que adianta tomar uma medicação de milhares de reais e não ser acompanhado com serviços de saúde regulamente, e morrer afogado em secreção?</a:t>
            </a:r>
            <a:r>
              <a:rPr lang="en-GB" altLang="zh-CN" sz="1800" i="1" dirty="0"/>
              <a:t>”</a:t>
            </a:r>
          </a:p>
          <a:p>
            <a:endParaRPr lang="pt-BR" sz="400" dirty="0"/>
          </a:p>
          <a:p>
            <a:r>
              <a:rPr lang="pt-BR" sz="1400" b="1" dirty="0"/>
              <a:t>—Local neurological-conditions patient group</a:t>
            </a:r>
            <a:endParaRPr lang="en-GB" sz="1400" i="1" dirty="0"/>
          </a:p>
        </p:txBody>
      </p:sp>
      <p:sp>
        <p:nvSpPr>
          <p:cNvPr id="16" name="TextBox 15">
            <a:extLst>
              <a:ext uri="{FF2B5EF4-FFF2-40B4-BE49-F238E27FC236}">
                <a16:creationId xmlns:a16="http://schemas.microsoft.com/office/drawing/2014/main" id="{A611BCC3-69F4-8361-7B5C-6CC8C9B34F8B}"/>
              </a:ext>
            </a:extLst>
          </p:cNvPr>
          <p:cNvSpPr txBox="1"/>
          <p:nvPr/>
        </p:nvSpPr>
        <p:spPr>
          <a:xfrm>
            <a:off x="6473760" y="854842"/>
            <a:ext cx="5088279" cy="4339650"/>
          </a:xfrm>
          <a:prstGeom prst="rect">
            <a:avLst/>
          </a:prstGeom>
          <a:noFill/>
        </p:spPr>
        <p:txBody>
          <a:bodyPr wrap="square">
            <a:spAutoFit/>
          </a:bodyPr>
          <a:lstStyle/>
          <a:p>
            <a:r>
              <a:rPr lang="pt-BR" sz="1800" b="0" i="1" u="none" strike="noStrike" dirty="0">
                <a:solidFill>
                  <a:srgbClr val="000000"/>
                </a:solidFill>
                <a:effectLst/>
                <a:latin typeface="Calibri" panose="020F0502020204030204" pitchFamily="34" charset="0"/>
              </a:rPr>
              <a:t>“</a:t>
            </a:r>
            <a:r>
              <a:rPr lang="pt-BR" altLang="zh-CN" sz="1800" i="1" dirty="0"/>
              <a:t>Programas de acesso precoce e compassivo: implementar programas de acesso precoce para fornecer terapias inovadoras a pacientes que não têm opções de tratamento disponíveis. Isso demonstra um compromisso em atender às necessidades urgentes dos pacientes</a:t>
            </a:r>
            <a:r>
              <a:rPr lang="pt-BR" sz="1800" b="0" i="1" u="none" strike="noStrike" dirty="0">
                <a:solidFill>
                  <a:srgbClr val="000000"/>
                </a:solidFill>
                <a:effectLst/>
                <a:latin typeface="Calibri" panose="020F0502020204030204" pitchFamily="34" charset="0"/>
              </a:rPr>
              <a:t>.”</a:t>
            </a:r>
          </a:p>
          <a:p>
            <a:endParaRPr lang="pt-BR" sz="400" dirty="0"/>
          </a:p>
          <a:p>
            <a:r>
              <a:rPr lang="pt-BR" sz="1400" b="1" dirty="0"/>
              <a:t>—Regional cystic-fibrosis patient group</a:t>
            </a:r>
          </a:p>
          <a:p>
            <a:endParaRPr lang="pt-BR" sz="1400"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1" u="none" strike="noStrike" kern="1200" cap="none" spc="0" normalizeH="0" baseline="0" noProof="0" dirty="0">
              <a:ln>
                <a:noFill/>
              </a:ln>
              <a:solidFill>
                <a:prstClr val="black"/>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1" u="none" strike="noStrike" kern="1200" cap="none" spc="0" normalizeH="0" baseline="0" noProof="0" dirty="0">
                <a:ln>
                  <a:noFill/>
                </a:ln>
                <a:solidFill>
                  <a:prstClr val="black"/>
                </a:solidFill>
                <a:effectLst/>
                <a:uLnTx/>
                <a:uFillTx/>
                <a:latin typeface="Helvetica"/>
                <a:ea typeface="+mn-ea"/>
                <a:cs typeface="+mn-cs"/>
              </a:rPr>
              <a:t>“</a:t>
            </a:r>
            <a:r>
              <a:rPr kumimoji="0" lang="pt-BR" altLang="zh-CN" sz="1800" b="0" i="1" u="none" strike="noStrike" kern="1200" cap="none" spc="0" normalizeH="0" baseline="0" noProof="0" dirty="0">
                <a:ln>
                  <a:noFill/>
                </a:ln>
                <a:solidFill>
                  <a:prstClr val="black"/>
                </a:solidFill>
                <a:effectLst/>
                <a:uLnTx/>
                <a:uFillTx/>
                <a:latin typeface="Helvetica"/>
                <a:ea typeface="+mn-ea"/>
                <a:cs typeface="+mn-cs"/>
              </a:rPr>
              <a:t>Entrar em acordo com o governo na questão de preços, praticando valores iguais aos que apresentam em outros países, para que se possa ter acesso por esse meio, já que não é possível de outra forma</a:t>
            </a:r>
            <a:r>
              <a:rPr kumimoji="0" lang="pt-BR" sz="1800" b="0" i="1" u="none" strike="noStrike" kern="1200" cap="none" spc="0" normalizeH="0" baseline="0" noProof="0" dirty="0">
                <a:ln>
                  <a:noFill/>
                </a:ln>
                <a:solidFill>
                  <a:prstClr val="black"/>
                </a:solidFill>
                <a:effectLst/>
                <a:uLnTx/>
                <a:uFillTx/>
                <a:latin typeface="Helvetic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400" i="0" u="none" strike="noStrike" kern="1200" cap="none" spc="0" normalizeH="0" baseline="0" noProof="0" dirty="0">
              <a:ln>
                <a:noFill/>
              </a:ln>
              <a:solidFill>
                <a:prstClr val="black"/>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Helvetica"/>
                <a:ea typeface="+mn-ea"/>
                <a:cs typeface="+mn-cs"/>
              </a:rPr>
              <a:t>—National rare-disease patient group</a:t>
            </a:r>
            <a:endParaRPr lang="en-GB" sz="1400" i="1" dirty="0"/>
          </a:p>
        </p:txBody>
      </p:sp>
      <p:sp>
        <p:nvSpPr>
          <p:cNvPr id="2" name="Google Shape;90;p2">
            <a:extLst>
              <a:ext uri="{FF2B5EF4-FFF2-40B4-BE49-F238E27FC236}">
                <a16:creationId xmlns:a16="http://schemas.microsoft.com/office/drawing/2014/main" id="{197D8A05-6F03-A011-5B7E-227B73601A97}"/>
              </a:ext>
            </a:extLst>
          </p:cNvPr>
          <p:cNvSpPr txBox="1"/>
          <p:nvPr/>
        </p:nvSpPr>
        <p:spPr>
          <a:xfrm>
            <a:off x="1382793" y="273291"/>
            <a:ext cx="4474684" cy="690540"/>
          </a:xfrm>
          <a:prstGeom prst="rect">
            <a:avLst/>
          </a:prstGeom>
          <a:noFill/>
          <a:ln>
            <a:noFill/>
          </a:ln>
        </p:spPr>
        <p:txBody>
          <a:bodyPr spcFirstLastPara="1" wrap="square" lIns="74283" tIns="37131" rIns="74283" bIns="37131" anchor="t" anchorCtr="0">
            <a:spAutoFit/>
          </a:bodyPr>
          <a:lstStyle/>
          <a:p>
            <a:r>
              <a:rPr lang="en-GB" sz="2000" i="1" dirty="0">
                <a:solidFill>
                  <a:srgbClr val="575756"/>
                </a:solidFill>
                <a:latin typeface="Rubik" pitchFamily="2" charset="-79"/>
                <a:cs typeface="Rubik" pitchFamily="2" charset="-79"/>
              </a:rPr>
              <a:t>‘Moving Forward’:</a:t>
            </a:r>
          </a:p>
          <a:p>
            <a:r>
              <a:rPr lang="en-GB" sz="2000" b="1" i="1" dirty="0">
                <a:solidFill>
                  <a:srgbClr val="575756"/>
                </a:solidFill>
                <a:latin typeface="Rubik" pitchFamily="2" charset="-79"/>
                <a:cs typeface="Rubik" pitchFamily="2" charset="-79"/>
              </a:rPr>
              <a:t>Strategic priorities</a:t>
            </a:r>
            <a:r>
              <a:rPr lang="en-GB" sz="2000" i="1" dirty="0">
                <a:solidFill>
                  <a:srgbClr val="575756"/>
                </a:solidFill>
                <a:latin typeface="Rubik" pitchFamily="2" charset="-79"/>
                <a:cs typeface="Rubik" pitchFamily="2" charset="-79"/>
              </a:rPr>
              <a:t> for pharma</a:t>
            </a:r>
            <a:endParaRPr lang="en-GB" sz="2000" dirty="0">
              <a:latin typeface="Rubik" pitchFamily="2" charset="-79"/>
              <a:cs typeface="Rubik" pitchFamily="2" charset="-79"/>
            </a:endParaRPr>
          </a:p>
        </p:txBody>
      </p:sp>
    </p:spTree>
    <p:extLst>
      <p:ext uri="{BB962C8B-B14F-4D97-AF65-F5344CB8AC3E}">
        <p14:creationId xmlns:p14="http://schemas.microsoft.com/office/powerpoint/2010/main" val="3995122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E12C2-F4F3-595A-68B6-11718343B3C4}"/>
            </a:ext>
          </a:extLst>
        </p:cNvPr>
        <p:cNvGrpSpPr/>
        <p:nvPr/>
      </p:nvGrpSpPr>
      <p:grpSpPr>
        <a:xfrm>
          <a:off x="0" y="0"/>
          <a:ext cx="0" cy="0"/>
          <a:chOff x="0" y="0"/>
          <a:chExt cx="0" cy="0"/>
        </a:xfrm>
      </p:grpSpPr>
      <p:pic>
        <p:nvPicPr>
          <p:cNvPr id="2" name="Picture 1" descr="Colorful numbers falling from a white surface&#10;&#10;Description automatically generated">
            <a:extLst>
              <a:ext uri="{FF2B5EF4-FFF2-40B4-BE49-F238E27FC236}">
                <a16:creationId xmlns:a16="http://schemas.microsoft.com/office/drawing/2014/main" id="{049E1BB4-7890-EDA4-3A48-735B1FBE4945}"/>
              </a:ext>
            </a:extLst>
          </p:cNvPr>
          <p:cNvPicPr>
            <a:picLocks noChangeAspect="1"/>
          </p:cNvPicPr>
          <p:nvPr/>
        </p:nvPicPr>
        <p:blipFill>
          <a:blip r:embed="rId2"/>
          <a:srcRect l="3887" t="5579" r="21827" b="21625"/>
          <a:stretch/>
        </p:blipFill>
        <p:spPr>
          <a:xfrm>
            <a:off x="1" y="23648"/>
            <a:ext cx="6096000" cy="6858000"/>
          </a:xfrm>
          <a:prstGeom prst="rect">
            <a:avLst/>
          </a:prstGeom>
        </p:spPr>
      </p:pic>
      <p:cxnSp>
        <p:nvCxnSpPr>
          <p:cNvPr id="5" name="Straight Connector 4">
            <a:extLst>
              <a:ext uri="{FF2B5EF4-FFF2-40B4-BE49-F238E27FC236}">
                <a16:creationId xmlns:a16="http://schemas.microsoft.com/office/drawing/2014/main" id="{7B7F00A6-D4DC-20CC-5BB4-579ABFA65242}"/>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98EBA544-4425-745E-3E5C-12FC5F2829A9}"/>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4F2A9319-CE7B-348F-85AA-A7EFEF91232B}"/>
              </a:ext>
            </a:extLst>
          </p:cNvPr>
          <p:cNvSpPr txBox="1"/>
          <p:nvPr/>
        </p:nvSpPr>
        <p:spPr>
          <a:xfrm>
            <a:off x="6554725" y="3112431"/>
            <a:ext cx="4952588" cy="3062377"/>
          </a:xfrm>
          <a:prstGeom prst="rect">
            <a:avLst/>
          </a:prstGeom>
          <a:noFill/>
        </p:spPr>
        <p:txBody>
          <a:bodyPr wrap="square">
            <a:spAutoFit/>
          </a:bodyPr>
          <a:lstStyle/>
          <a:p>
            <a:pPr fontAlgn="base">
              <a:spcBef>
                <a:spcPct val="0"/>
              </a:spcBef>
              <a:spcAft>
                <a:spcPct val="0"/>
              </a:spcAft>
            </a:pPr>
            <a:r>
              <a:rPr lang="en-GB" altLang="en-US" sz="1400" b="1" dirty="0">
                <a:solidFill>
                  <a:srgbClr val="000000"/>
                </a:solidFill>
                <a:latin typeface="+mj-lt"/>
                <a:cs typeface="Arial" pitchFamily="34" charset="0"/>
              </a:rPr>
              <a:t>Contact details:</a:t>
            </a:r>
          </a:p>
          <a:p>
            <a:pPr fontAlgn="base">
              <a:spcBef>
                <a:spcPct val="0"/>
              </a:spcBef>
              <a:spcAft>
                <a:spcPct val="0"/>
              </a:spcAft>
            </a:pPr>
            <a:endParaRPr lang="en-GB" altLang="en-US" sz="1100" dirty="0">
              <a:solidFill>
                <a:srgbClr val="000000"/>
              </a:solidFill>
              <a:latin typeface="+mj-lt"/>
              <a:cs typeface="Arial" pitchFamily="34" charset="0"/>
            </a:endParaRPr>
          </a:p>
          <a:p>
            <a:pPr fontAlgn="base">
              <a:spcBef>
                <a:spcPct val="0"/>
              </a:spcBef>
              <a:spcAft>
                <a:spcPct val="0"/>
              </a:spcAft>
            </a:pPr>
            <a:r>
              <a:rPr lang="en-GB" altLang="en-US" sz="1400" b="1" dirty="0" err="1">
                <a:solidFill>
                  <a:srgbClr val="000000"/>
                </a:solidFill>
                <a:latin typeface="+mj-lt"/>
                <a:cs typeface="Arial" pitchFamily="34" charset="0"/>
              </a:rPr>
              <a:t>Patientview</a:t>
            </a:r>
            <a:r>
              <a:rPr lang="en-GB" altLang="en-US" sz="1400" b="1" dirty="0">
                <a:solidFill>
                  <a:srgbClr val="000000"/>
                </a:solidFill>
                <a:latin typeface="+mj-lt"/>
                <a:cs typeface="Arial" pitchFamily="34" charset="0"/>
              </a:rPr>
              <a:t> Ltd</a:t>
            </a:r>
          </a:p>
          <a:p>
            <a:pPr fontAlgn="base">
              <a:spcBef>
                <a:spcPct val="0"/>
              </a:spcBef>
              <a:spcAft>
                <a:spcPct val="0"/>
              </a:spcAft>
            </a:pPr>
            <a:r>
              <a:rPr lang="en-GB" altLang="en-US" sz="1100" dirty="0">
                <a:solidFill>
                  <a:srgbClr val="0070C0"/>
                </a:solidFill>
                <a:latin typeface="+mj-lt"/>
                <a:cs typeface="Arial" pitchFamily="34" charset="0"/>
              </a:rPr>
              <a:t>Registered office</a:t>
            </a:r>
            <a:r>
              <a:rPr lang="en-GB" altLang="en-US" sz="1100" dirty="0">
                <a:solidFill>
                  <a:srgbClr val="000000"/>
                </a:solidFill>
                <a:latin typeface="+mj-lt"/>
                <a:cs typeface="Arial" pitchFamily="34" charset="0"/>
              </a:rPr>
              <a:t>: One Fleet Place, London, EC4M 7WS, UK</a:t>
            </a:r>
          </a:p>
          <a:p>
            <a:pPr fontAlgn="base">
              <a:spcBef>
                <a:spcPct val="0"/>
              </a:spcBef>
              <a:spcAft>
                <a:spcPct val="0"/>
              </a:spcAft>
            </a:pPr>
            <a:r>
              <a:rPr lang="en-GB" altLang="en-US" sz="1100" dirty="0">
                <a:solidFill>
                  <a:srgbClr val="0070C0"/>
                </a:solidFill>
                <a:latin typeface="+mj-lt"/>
                <a:cs typeface="Arial" pitchFamily="34" charset="0"/>
              </a:rPr>
              <a:t>Tel</a:t>
            </a:r>
            <a:r>
              <a:rPr lang="en-GB" altLang="en-US" sz="1100" dirty="0">
                <a:solidFill>
                  <a:srgbClr val="000000"/>
                </a:solidFill>
                <a:latin typeface="+mj-lt"/>
                <a:cs typeface="Arial" pitchFamily="34" charset="0"/>
              </a:rPr>
              <a:t>: +44-(0)1547-520-965</a:t>
            </a:r>
          </a:p>
          <a:p>
            <a:pPr fontAlgn="base">
              <a:spcBef>
                <a:spcPct val="0"/>
              </a:spcBef>
              <a:spcAft>
                <a:spcPct val="0"/>
              </a:spcAft>
            </a:pPr>
            <a:r>
              <a:rPr lang="en-GB" altLang="en-US" sz="1100" dirty="0">
                <a:solidFill>
                  <a:srgbClr val="0070C0"/>
                </a:solidFill>
                <a:latin typeface="+mj-lt"/>
                <a:cs typeface="Arial" pitchFamily="34" charset="0"/>
              </a:rPr>
              <a:t>Email</a:t>
            </a:r>
            <a:r>
              <a:rPr lang="en-GB" altLang="en-US" sz="1100" dirty="0">
                <a:solidFill>
                  <a:srgbClr val="000000"/>
                </a:solidFill>
                <a:latin typeface="+mj-lt"/>
                <a:cs typeface="Arial" pitchFamily="34" charset="0"/>
              </a:rPr>
              <a:t>: report @ patient-view.com</a:t>
            </a:r>
          </a:p>
          <a:p>
            <a:pPr fontAlgn="base">
              <a:spcBef>
                <a:spcPct val="0"/>
              </a:spcBef>
              <a:spcAft>
                <a:spcPct val="0"/>
              </a:spcAft>
            </a:pPr>
            <a:endParaRPr lang="en-GB" altLang="en-US" sz="1100" dirty="0">
              <a:solidFill>
                <a:srgbClr val="000000"/>
              </a:solidFill>
              <a:latin typeface="+mj-lt"/>
              <a:cs typeface="Arial" pitchFamily="34" charset="0"/>
            </a:endParaRPr>
          </a:p>
          <a:p>
            <a:pPr fontAlgn="base">
              <a:spcBef>
                <a:spcPct val="0"/>
              </a:spcBef>
              <a:spcAft>
                <a:spcPct val="0"/>
              </a:spcAft>
            </a:pPr>
            <a:r>
              <a:rPr lang="en-GB" altLang="en-US" sz="1100" dirty="0">
                <a:solidFill>
                  <a:srgbClr val="0070C0"/>
                </a:solidFill>
                <a:latin typeface="+mj-lt"/>
                <a:cs typeface="Arial" pitchFamily="34" charset="0"/>
              </a:rPr>
              <a:t>Registered in England Number</a:t>
            </a:r>
            <a:r>
              <a:rPr lang="en-GB" altLang="en-US" sz="1100" dirty="0">
                <a:solidFill>
                  <a:srgbClr val="000000"/>
                </a:solidFill>
                <a:latin typeface="+mj-lt"/>
                <a:cs typeface="Arial" pitchFamily="34" charset="0"/>
              </a:rPr>
              <a:t>: 3944382</a:t>
            </a:r>
          </a:p>
          <a:p>
            <a:pPr fontAlgn="base">
              <a:spcBef>
                <a:spcPct val="0"/>
              </a:spcBef>
              <a:spcAft>
                <a:spcPct val="0"/>
              </a:spcAft>
            </a:pPr>
            <a:r>
              <a:rPr lang="en-GB" altLang="en-US" sz="1100" dirty="0">
                <a:solidFill>
                  <a:srgbClr val="0070C0"/>
                </a:solidFill>
                <a:latin typeface="+mj-lt"/>
                <a:cs typeface="Arial" pitchFamily="34" charset="0"/>
              </a:rPr>
              <a:t>Data Protection Registration Number</a:t>
            </a:r>
            <a:r>
              <a:rPr lang="en-GB" altLang="en-US" sz="1100" dirty="0">
                <a:solidFill>
                  <a:srgbClr val="000000"/>
                </a:solidFill>
                <a:latin typeface="+mj-lt"/>
                <a:cs typeface="Arial" pitchFamily="34" charset="0"/>
              </a:rPr>
              <a:t>: Z7133076</a:t>
            </a:r>
          </a:p>
          <a:p>
            <a:pPr fontAlgn="base">
              <a:spcBef>
                <a:spcPct val="0"/>
              </a:spcBef>
              <a:spcAft>
                <a:spcPct val="0"/>
              </a:spcAft>
            </a:pPr>
            <a:r>
              <a:rPr lang="en-GB" altLang="en-US" sz="1100" dirty="0">
                <a:solidFill>
                  <a:srgbClr val="0070C0"/>
                </a:solidFill>
                <a:latin typeface="+mj-lt"/>
                <a:cs typeface="Arial" pitchFamily="34" charset="0"/>
              </a:rPr>
              <a:t>VAT Registration Number</a:t>
            </a:r>
            <a:r>
              <a:rPr lang="en-GB" altLang="en-US" sz="1100" dirty="0">
                <a:solidFill>
                  <a:srgbClr val="000000"/>
                </a:solidFill>
                <a:latin typeface="+mj-lt"/>
                <a:cs typeface="Arial" pitchFamily="34" charset="0"/>
              </a:rPr>
              <a:t>: GB-760-985-885</a:t>
            </a:r>
          </a:p>
          <a:p>
            <a:pPr fontAlgn="base">
              <a:spcBef>
                <a:spcPct val="0"/>
              </a:spcBef>
              <a:spcAft>
                <a:spcPct val="0"/>
              </a:spcAft>
            </a:pPr>
            <a:endParaRPr lang="en-GB" altLang="en-US" sz="1100" dirty="0">
              <a:solidFill>
                <a:srgbClr val="000000"/>
              </a:solidFill>
              <a:latin typeface="+mj-lt"/>
              <a:cs typeface="Arial" pitchFamily="34" charset="0"/>
            </a:endParaRPr>
          </a:p>
          <a:p>
            <a:pPr fontAlgn="base">
              <a:spcBef>
                <a:spcPct val="0"/>
              </a:spcBef>
              <a:spcAft>
                <a:spcPct val="0"/>
              </a:spcAft>
            </a:pPr>
            <a:endParaRPr lang="en-GB" altLang="en-US" sz="1100" dirty="0">
              <a:solidFill>
                <a:srgbClr val="000000"/>
              </a:solidFill>
              <a:latin typeface="+mj-lt"/>
              <a:cs typeface="Arial" pitchFamily="34" charset="0"/>
            </a:endParaRPr>
          </a:p>
          <a:p>
            <a:pPr lvl="0" fontAlgn="base">
              <a:spcBef>
                <a:spcPct val="0"/>
              </a:spcBef>
              <a:spcAft>
                <a:spcPct val="0"/>
              </a:spcAft>
            </a:pPr>
            <a:r>
              <a:rPr lang="en-GB" altLang="en-US" sz="1100" dirty="0">
                <a:latin typeface="+mj-lt"/>
                <a:cs typeface="Arial" pitchFamily="34" charset="0"/>
              </a:rPr>
              <a:t>COPYRIGHT © 2024 PATIENTVIEW LTD</a:t>
            </a:r>
          </a:p>
          <a:p>
            <a:pPr lvl="0" fontAlgn="base">
              <a:spcBef>
                <a:spcPct val="0"/>
              </a:spcBef>
              <a:spcAft>
                <a:spcPct val="0"/>
              </a:spcAft>
            </a:pPr>
            <a:r>
              <a:rPr lang="en-GB" altLang="en-US" sz="1100" dirty="0">
                <a:latin typeface="+mj-lt"/>
                <a:cs typeface="Arial" pitchFamily="34" charset="0"/>
              </a:rPr>
              <a:t>ALL RIGHTS RESERVED</a:t>
            </a:r>
          </a:p>
          <a:p>
            <a:pPr lvl="0" fontAlgn="base">
              <a:spcBef>
                <a:spcPct val="0"/>
              </a:spcBef>
              <a:spcAft>
                <a:spcPct val="0"/>
              </a:spcAft>
            </a:pPr>
            <a:r>
              <a:rPr lang="en-GB" altLang="en-US" sz="1100" dirty="0">
                <a:latin typeface="+mj-lt"/>
                <a:cs typeface="Arial" pitchFamily="34" charset="0"/>
              </a:rPr>
              <a:t>THIS BOOKLET IS THE PROPERTY OF PATIENTVIEW AND NO PART MAY BE REPRODUCED WITHOUT PERMISSION OR PASSED ON TO ANY THIRD PARTY WITHOUT THE PERMISSION OF PATIENTVIEW</a:t>
            </a:r>
            <a:endParaRPr lang="en-US" altLang="en-US" cap="all" dirty="0">
              <a:latin typeface="+mj-lt"/>
              <a:cs typeface="Arial" pitchFamily="34" charset="0"/>
            </a:endParaRPr>
          </a:p>
        </p:txBody>
      </p:sp>
      <p:pic>
        <p:nvPicPr>
          <p:cNvPr id="6" name="Imagen 9">
            <a:extLst>
              <a:ext uri="{FF2B5EF4-FFF2-40B4-BE49-F238E27FC236}">
                <a16:creationId xmlns:a16="http://schemas.microsoft.com/office/drawing/2014/main" id="{C3D64697-1A01-9062-3C05-B1289BC0065A}"/>
              </a:ext>
            </a:extLst>
          </p:cNvPr>
          <p:cNvPicPr>
            <a:picLocks noChangeAspect="1"/>
          </p:cNvPicPr>
          <p:nvPr/>
        </p:nvPicPr>
        <p:blipFill>
          <a:blip r:embed="rId3"/>
          <a:stretch>
            <a:fillRect/>
          </a:stretch>
        </p:blipFill>
        <p:spPr>
          <a:xfrm>
            <a:off x="6554725" y="369543"/>
            <a:ext cx="824869" cy="824869"/>
          </a:xfrm>
          <a:prstGeom prst="rect">
            <a:avLst/>
          </a:prstGeom>
        </p:spPr>
      </p:pic>
      <p:sp>
        <p:nvSpPr>
          <p:cNvPr id="14" name="TextBox 13">
            <a:extLst>
              <a:ext uri="{FF2B5EF4-FFF2-40B4-BE49-F238E27FC236}">
                <a16:creationId xmlns:a16="http://schemas.microsoft.com/office/drawing/2014/main" id="{03D735D0-C49A-5E1C-255B-7A19D49AB239}"/>
              </a:ext>
            </a:extLst>
          </p:cNvPr>
          <p:cNvSpPr txBox="1"/>
          <p:nvPr/>
        </p:nvSpPr>
        <p:spPr>
          <a:xfrm>
            <a:off x="6554725" y="1462039"/>
            <a:ext cx="446741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Rubik" panose="020B0604020202020204" charset="-79"/>
                <a:ea typeface="+mn-ea"/>
                <a:cs typeface="Rubik" panose="020B0604020202020204" charset="-79"/>
              </a:rPr>
              <a:t>Please do not hesitate to contact us, should you have further questions, or wish to access the report</a:t>
            </a:r>
            <a:endParaRPr lang="en-US" altLang="en-US" sz="1400" cap="all" dirty="0">
              <a:latin typeface="Futura PT Book"/>
              <a:cs typeface="Arial" pitchFamily="34" charset="0"/>
            </a:endParaRPr>
          </a:p>
        </p:txBody>
      </p:sp>
      <p:pic>
        <p:nvPicPr>
          <p:cNvPr id="17" name="Imagen 3">
            <a:extLst>
              <a:ext uri="{FF2B5EF4-FFF2-40B4-BE49-F238E27FC236}">
                <a16:creationId xmlns:a16="http://schemas.microsoft.com/office/drawing/2014/main" id="{13332DC3-7EE3-3C61-6896-06FFB199F65A}"/>
              </a:ext>
            </a:extLst>
          </p:cNvPr>
          <p:cNvPicPr>
            <a:picLocks noChangeAspect="1"/>
          </p:cNvPicPr>
          <p:nvPr/>
        </p:nvPicPr>
        <p:blipFill>
          <a:blip r:embed="rId4">
            <a:duotone>
              <a:prstClr val="black"/>
              <a:schemeClr val="accent3">
                <a:tint val="45000"/>
                <a:satMod val="400000"/>
              </a:schemeClr>
            </a:duotone>
          </a:blip>
          <a:stretch>
            <a:fillRect/>
          </a:stretch>
        </p:blipFill>
        <p:spPr>
          <a:xfrm>
            <a:off x="6636959" y="2367641"/>
            <a:ext cx="660400" cy="288925"/>
          </a:xfrm>
          <a:prstGeom prst="rect">
            <a:avLst/>
          </a:prstGeom>
        </p:spPr>
      </p:pic>
      <p:sp>
        <p:nvSpPr>
          <p:cNvPr id="18" name="CuadroTexto 6">
            <a:extLst>
              <a:ext uri="{FF2B5EF4-FFF2-40B4-BE49-F238E27FC236}">
                <a16:creationId xmlns:a16="http://schemas.microsoft.com/office/drawing/2014/main" id="{31523839-9F3F-9C1D-30FB-76EA6874DB16}"/>
              </a:ext>
            </a:extLst>
          </p:cNvPr>
          <p:cNvSpPr txBox="1"/>
          <p:nvPr/>
        </p:nvSpPr>
        <p:spPr>
          <a:xfrm>
            <a:off x="7379594" y="2315895"/>
            <a:ext cx="4313411" cy="392415"/>
          </a:xfrm>
          <a:prstGeom prst="rect">
            <a:avLst/>
          </a:prstGeom>
          <a:noFill/>
        </p:spPr>
        <p:txBody>
          <a:bodyPr wrap="square" rtlCol="0">
            <a:spAutoFit/>
          </a:bodyPr>
          <a:lstStyle/>
          <a:p>
            <a:r>
              <a:rPr lang="es-MX" sz="1950" b="1" dirty="0" err="1">
                <a:latin typeface="Rubik" pitchFamily="2" charset="-79"/>
                <a:ea typeface="Helvetica Neue"/>
                <a:cs typeface="Rubik" pitchFamily="2" charset="-79"/>
                <a:sym typeface="Helvetica Neue"/>
              </a:rPr>
              <a:t>report</a:t>
            </a:r>
            <a:r>
              <a:rPr lang="es-MX" sz="1950" b="1" dirty="0">
                <a:latin typeface="Rubik" pitchFamily="2" charset="-79"/>
                <a:ea typeface="Helvetica Neue"/>
                <a:cs typeface="Rubik" pitchFamily="2" charset="-79"/>
                <a:sym typeface="Helvetica Neue"/>
              </a:rPr>
              <a:t> @ patient-view.com</a:t>
            </a:r>
            <a:endParaRPr lang="es-MX" sz="1950" dirty="0">
              <a:latin typeface="Rubik Bold" pitchFamily="2" charset="-79"/>
              <a:cs typeface="Rubik Bold" pitchFamily="2" charset="-79"/>
            </a:endParaRPr>
          </a:p>
        </p:txBody>
      </p:sp>
    </p:spTree>
    <p:extLst>
      <p:ext uri="{BB962C8B-B14F-4D97-AF65-F5344CB8AC3E}">
        <p14:creationId xmlns:p14="http://schemas.microsoft.com/office/powerpoint/2010/main" val="388005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195BC-C6B6-F874-F740-BB316AC48038}"/>
            </a:ext>
          </a:extLst>
        </p:cNvPr>
        <p:cNvGrpSpPr/>
        <p:nvPr/>
      </p:nvGrpSpPr>
      <p:grpSpPr>
        <a:xfrm>
          <a:off x="0" y="0"/>
          <a:ext cx="0" cy="0"/>
          <a:chOff x="0" y="0"/>
          <a:chExt cx="0" cy="0"/>
        </a:xfrm>
      </p:grpSpPr>
      <p:pic>
        <p:nvPicPr>
          <p:cNvPr id="2" name="Imagen 3">
            <a:extLst>
              <a:ext uri="{FF2B5EF4-FFF2-40B4-BE49-F238E27FC236}">
                <a16:creationId xmlns:a16="http://schemas.microsoft.com/office/drawing/2014/main" id="{F9AB0170-9C94-87FB-746D-8501DECEB817}"/>
              </a:ext>
            </a:extLst>
          </p:cNvPr>
          <p:cNvPicPr>
            <a:picLocks noChangeAspect="1"/>
          </p:cNvPicPr>
          <p:nvPr/>
        </p:nvPicPr>
        <p:blipFill>
          <a:blip r:embed="rId3"/>
          <a:stretch>
            <a:fillRect/>
          </a:stretch>
        </p:blipFill>
        <p:spPr>
          <a:xfrm>
            <a:off x="6174294" y="400530"/>
            <a:ext cx="5886846" cy="998555"/>
          </a:xfrm>
          <a:prstGeom prst="rect">
            <a:avLst/>
          </a:prstGeom>
        </p:spPr>
      </p:pic>
      <p:cxnSp>
        <p:nvCxnSpPr>
          <p:cNvPr id="5" name="Straight Connector 4">
            <a:extLst>
              <a:ext uri="{FF2B5EF4-FFF2-40B4-BE49-F238E27FC236}">
                <a16:creationId xmlns:a16="http://schemas.microsoft.com/office/drawing/2014/main" id="{500D9907-348D-0984-8081-8298A41FC133}"/>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pic>
        <p:nvPicPr>
          <p:cNvPr id="8" name="Imagen 21">
            <a:extLst>
              <a:ext uri="{FF2B5EF4-FFF2-40B4-BE49-F238E27FC236}">
                <a16:creationId xmlns:a16="http://schemas.microsoft.com/office/drawing/2014/main" id="{232804D1-4CD0-1615-FCB4-27E4528DB945}"/>
              </a:ext>
            </a:extLst>
          </p:cNvPr>
          <p:cNvPicPr>
            <a:picLocks noChangeAspect="1"/>
          </p:cNvPicPr>
          <p:nvPr/>
        </p:nvPicPr>
        <p:blipFill>
          <a:blip r:embed="rId4"/>
          <a:stretch>
            <a:fillRect/>
          </a:stretch>
        </p:blipFill>
        <p:spPr>
          <a:xfrm>
            <a:off x="865543" y="5305024"/>
            <a:ext cx="1115657" cy="1115657"/>
          </a:xfrm>
          <a:prstGeom prst="rect">
            <a:avLst/>
          </a:prstGeom>
        </p:spPr>
      </p:pic>
      <p:pic>
        <p:nvPicPr>
          <p:cNvPr id="10" name="Graphic 9" descr="Group of people with solid fill">
            <a:extLst>
              <a:ext uri="{FF2B5EF4-FFF2-40B4-BE49-F238E27FC236}">
                <a16:creationId xmlns:a16="http://schemas.microsoft.com/office/drawing/2014/main" id="{633D3257-5CC6-9FAA-844F-FD34F5A207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05774" y="5506281"/>
            <a:ext cx="914400" cy="914400"/>
          </a:xfrm>
          <a:prstGeom prst="rect">
            <a:avLst/>
          </a:prstGeom>
        </p:spPr>
      </p:pic>
      <p:pic>
        <p:nvPicPr>
          <p:cNvPr id="18" name="Picture 17">
            <a:extLst>
              <a:ext uri="{FF2B5EF4-FFF2-40B4-BE49-F238E27FC236}">
                <a16:creationId xmlns:a16="http://schemas.microsoft.com/office/drawing/2014/main" id="{08447BEA-1E14-2212-DAEA-47E78279257C}"/>
              </a:ext>
            </a:extLst>
          </p:cNvPr>
          <p:cNvPicPr>
            <a:picLocks noChangeAspect="1"/>
          </p:cNvPicPr>
          <p:nvPr/>
        </p:nvPicPr>
        <p:blipFill>
          <a:blip r:embed="rId7"/>
          <a:stretch>
            <a:fillRect/>
          </a:stretch>
        </p:blipFill>
        <p:spPr>
          <a:xfrm>
            <a:off x="0" y="23648"/>
            <a:ext cx="6096000" cy="6858000"/>
          </a:xfrm>
          <a:prstGeom prst="rect">
            <a:avLst/>
          </a:prstGeom>
        </p:spPr>
      </p:pic>
      <p:sp>
        <p:nvSpPr>
          <p:cNvPr id="20" name="Slide Number Placeholder 1">
            <a:extLst>
              <a:ext uri="{FF2B5EF4-FFF2-40B4-BE49-F238E27FC236}">
                <a16:creationId xmlns:a16="http://schemas.microsoft.com/office/drawing/2014/main" id="{432F87A5-ED50-72F5-5D1E-668170604091}"/>
              </a:ext>
            </a:extLst>
          </p:cNvPr>
          <p:cNvSpPr txBox="1">
            <a:spLocks/>
          </p:cNvSpPr>
          <p:nvPr/>
        </p:nvSpPr>
        <p:spPr>
          <a:xfrm>
            <a:off x="11263395" y="0"/>
            <a:ext cx="487836" cy="476672"/>
          </a:xfrm>
          <a:prstGeom prst="rect">
            <a:avLst/>
          </a:prstGeom>
          <a:solidFill>
            <a:schemeClr val="tx1">
              <a:alpha val="30000"/>
            </a:schemeClr>
          </a:solidFill>
        </p:spPr>
        <p:txBody>
          <a:bodyPr vert="horz" lIns="91440" tIns="45720" rIns="91440" bIns="45720" rtlCol="0" anchor="ctr" anchorCtr="0"/>
          <a:lstStyle>
            <a:defPPr>
              <a:defRPr lang="en-US"/>
            </a:defPPr>
            <a:lvl1pPr marL="0" algn="r" defTabSz="914400" rtl="0" eaLnBrk="1" latinLnBrk="0" hangingPunct="1">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i="0" dirty="0">
                <a:latin typeface="Futura PT Bold" panose="020B0502020204020303" pitchFamily="34" charset="77"/>
              </a:rPr>
              <a:t>4</a:t>
            </a:r>
          </a:p>
        </p:txBody>
      </p:sp>
      <p:sp>
        <p:nvSpPr>
          <p:cNvPr id="21" name="TextBox 20">
            <a:extLst>
              <a:ext uri="{FF2B5EF4-FFF2-40B4-BE49-F238E27FC236}">
                <a16:creationId xmlns:a16="http://schemas.microsoft.com/office/drawing/2014/main" id="{0E05998F-C46B-6FD7-02C8-503FA1EF705D}"/>
              </a:ext>
            </a:extLst>
          </p:cNvPr>
          <p:cNvSpPr txBox="1"/>
          <p:nvPr/>
        </p:nvSpPr>
        <p:spPr>
          <a:xfrm>
            <a:off x="865543" y="1600556"/>
            <a:ext cx="4887197" cy="3108543"/>
          </a:xfrm>
          <a:prstGeom prst="rect">
            <a:avLst/>
          </a:prstGeom>
          <a:noFill/>
        </p:spPr>
        <p:txBody>
          <a:bodyPr wrap="square" rtlCol="0">
            <a:spAutoFit/>
          </a:bodyPr>
          <a:lstStyle/>
          <a:p>
            <a:pPr>
              <a:buClr>
                <a:srgbClr val="EDEBF4"/>
              </a:buClr>
            </a:pPr>
            <a:r>
              <a:rPr lang="en-GB" sz="2000" b="1" dirty="0">
                <a:cs typeface="Rubik" panose="020B0604020202020204" charset="-79"/>
              </a:rPr>
              <a:t>About Brazilian Patient Groups</a:t>
            </a:r>
          </a:p>
          <a:p>
            <a:pPr>
              <a:buClr>
                <a:srgbClr val="EDEBF4"/>
              </a:buClr>
            </a:pPr>
            <a:r>
              <a:rPr lang="en-GB" sz="2000" dirty="0">
                <a:cs typeface="Rubik" panose="020B0604020202020204" charset="-79"/>
              </a:rPr>
              <a:t>Brazil-specific findings from the</a:t>
            </a:r>
          </a:p>
          <a:p>
            <a:pPr>
              <a:buClr>
                <a:srgbClr val="EDEBF4"/>
              </a:buClr>
            </a:pPr>
            <a:r>
              <a:rPr lang="en-GB" sz="2000" dirty="0">
                <a:cs typeface="Rubik" panose="020B0604020202020204" charset="-79"/>
              </a:rPr>
              <a:t>October 2024 </a:t>
            </a:r>
            <a:r>
              <a:rPr lang="en-GB" sz="2000" dirty="0" err="1">
                <a:cs typeface="Rubik" panose="020B0604020202020204" charset="-79"/>
              </a:rPr>
              <a:t>PatientView</a:t>
            </a:r>
            <a:r>
              <a:rPr lang="en-GB" sz="2000" dirty="0">
                <a:cs typeface="Rubik" panose="020B0604020202020204" charset="-79"/>
              </a:rPr>
              <a:t> report, </a:t>
            </a:r>
            <a:r>
              <a:rPr lang="en-GB" sz="2000" i="1" dirty="0">
                <a:cs typeface="Rubik" panose="020B0604020202020204" charset="-79"/>
              </a:rPr>
              <a:t>‘Patients in Action’.</a:t>
            </a:r>
          </a:p>
          <a:p>
            <a:pPr>
              <a:buClr>
                <a:srgbClr val="EDEBF4"/>
              </a:buClr>
            </a:pPr>
            <a:endParaRPr lang="en-GB" dirty="0">
              <a:solidFill>
                <a:srgbClr val="0070C0"/>
              </a:solidFill>
              <a:cs typeface="Rubik" panose="020B0604020202020204" charset="-79"/>
            </a:endParaRPr>
          </a:p>
          <a:p>
            <a:pPr>
              <a:buClr>
                <a:srgbClr val="EDEBF4"/>
              </a:buClr>
            </a:pPr>
            <a:r>
              <a:rPr lang="en-GB" dirty="0">
                <a:solidFill>
                  <a:srgbClr val="0070C0"/>
                </a:solidFill>
                <a:cs typeface="Rubik" panose="020B0604020202020204" charset="-79"/>
              </a:rPr>
              <a:t>33 Brazilian patient groups describe their roles in Brazil’s healthcare system.</a:t>
            </a:r>
          </a:p>
          <a:p>
            <a:pPr>
              <a:buClr>
                <a:srgbClr val="EDEBF4"/>
              </a:buClr>
            </a:pPr>
            <a:endParaRPr lang="en-GB" sz="800" dirty="0">
              <a:solidFill>
                <a:srgbClr val="0070C0"/>
              </a:solidFill>
              <a:cs typeface="Rubik" panose="020B0604020202020204" charset="-79"/>
            </a:endParaRPr>
          </a:p>
          <a:p>
            <a:pPr>
              <a:buClr>
                <a:srgbClr val="EDEBF4"/>
              </a:buClr>
            </a:pPr>
            <a:r>
              <a:rPr lang="en-GB" dirty="0">
                <a:solidFill>
                  <a:srgbClr val="0070C0"/>
                </a:solidFill>
                <a:cs typeface="Rubik" panose="020B0604020202020204" charset="-79"/>
              </a:rPr>
              <a:t>They detail the challenges facing them, and point to the support they need to complete their goals.</a:t>
            </a:r>
          </a:p>
        </p:txBody>
      </p:sp>
      <p:pic>
        <p:nvPicPr>
          <p:cNvPr id="22" name="Imagen 20">
            <a:extLst>
              <a:ext uri="{FF2B5EF4-FFF2-40B4-BE49-F238E27FC236}">
                <a16:creationId xmlns:a16="http://schemas.microsoft.com/office/drawing/2014/main" id="{116BDA54-70FA-5496-329F-3AA1E90EE53E}"/>
              </a:ext>
            </a:extLst>
          </p:cNvPr>
          <p:cNvPicPr>
            <a:picLocks noChangeAspect="1"/>
          </p:cNvPicPr>
          <p:nvPr/>
        </p:nvPicPr>
        <p:blipFill>
          <a:blip r:embed="rId8">
            <a:duotone>
              <a:prstClr val="black"/>
              <a:schemeClr val="accent2">
                <a:tint val="45000"/>
                <a:satMod val="400000"/>
              </a:schemeClr>
            </a:duotone>
          </a:blip>
          <a:stretch>
            <a:fillRect/>
          </a:stretch>
        </p:blipFill>
        <p:spPr>
          <a:xfrm flipH="1">
            <a:off x="353601" y="1669612"/>
            <a:ext cx="324097" cy="324097"/>
          </a:xfrm>
          <a:prstGeom prst="rect">
            <a:avLst/>
          </a:prstGeom>
        </p:spPr>
      </p:pic>
      <p:pic>
        <p:nvPicPr>
          <p:cNvPr id="3" name="Imagen 4">
            <a:extLst>
              <a:ext uri="{FF2B5EF4-FFF2-40B4-BE49-F238E27FC236}">
                <a16:creationId xmlns:a16="http://schemas.microsoft.com/office/drawing/2014/main" id="{CED2A5DF-5B3B-4C42-707D-0EB68F173075}"/>
              </a:ext>
            </a:extLst>
          </p:cNvPr>
          <p:cNvPicPr>
            <a:picLocks noChangeAspect="1"/>
          </p:cNvPicPr>
          <p:nvPr/>
        </p:nvPicPr>
        <p:blipFill>
          <a:blip r:embed="rId9"/>
          <a:stretch>
            <a:fillRect/>
          </a:stretch>
        </p:blipFill>
        <p:spPr>
          <a:xfrm>
            <a:off x="6439260" y="313894"/>
            <a:ext cx="5202621" cy="918193"/>
          </a:xfrm>
          <a:prstGeom prst="rect">
            <a:avLst/>
          </a:prstGeom>
        </p:spPr>
      </p:pic>
      <p:pic>
        <p:nvPicPr>
          <p:cNvPr id="4" name="Imagen 5">
            <a:extLst>
              <a:ext uri="{FF2B5EF4-FFF2-40B4-BE49-F238E27FC236}">
                <a16:creationId xmlns:a16="http://schemas.microsoft.com/office/drawing/2014/main" id="{5AA46D87-1ED7-4489-2B93-55F25F3D43D4}"/>
              </a:ext>
            </a:extLst>
          </p:cNvPr>
          <p:cNvPicPr>
            <a:picLocks noChangeAspect="1"/>
          </p:cNvPicPr>
          <p:nvPr/>
        </p:nvPicPr>
        <p:blipFill>
          <a:blip r:embed="rId10"/>
          <a:stretch>
            <a:fillRect/>
          </a:stretch>
        </p:blipFill>
        <p:spPr>
          <a:xfrm>
            <a:off x="6828573" y="615134"/>
            <a:ext cx="325056" cy="325056"/>
          </a:xfrm>
          <a:prstGeom prst="rect">
            <a:avLst/>
          </a:prstGeom>
        </p:spPr>
      </p:pic>
      <p:sp>
        <p:nvSpPr>
          <p:cNvPr id="6" name="Google Shape;90;p2">
            <a:extLst>
              <a:ext uri="{FF2B5EF4-FFF2-40B4-BE49-F238E27FC236}">
                <a16:creationId xmlns:a16="http://schemas.microsoft.com/office/drawing/2014/main" id="{E1B33403-8D74-25EF-3241-CAC862D68F8A}"/>
              </a:ext>
            </a:extLst>
          </p:cNvPr>
          <p:cNvSpPr txBox="1"/>
          <p:nvPr/>
        </p:nvSpPr>
        <p:spPr>
          <a:xfrm>
            <a:off x="7325258" y="409325"/>
            <a:ext cx="4394916" cy="775179"/>
          </a:xfrm>
          <a:prstGeom prst="rect">
            <a:avLst/>
          </a:prstGeom>
          <a:noFill/>
          <a:ln>
            <a:noFill/>
          </a:ln>
        </p:spPr>
        <p:txBody>
          <a:bodyPr spcFirstLastPara="1" wrap="square" lIns="74283" tIns="37131" rIns="74283" bIns="37131" anchor="t" anchorCtr="0">
            <a:spAutoFit/>
          </a:bodyPr>
          <a:lstStyle/>
          <a:p>
            <a:r>
              <a:rPr lang="en-GB" sz="2275" b="1" i="1" dirty="0">
                <a:solidFill>
                  <a:srgbClr val="575756"/>
                </a:solidFill>
                <a:ea typeface="Helvetica Neue" panose="02000503000000020004" pitchFamily="2" charset="0"/>
                <a:cs typeface="Rubik Bold" pitchFamily="2" charset="-79"/>
              </a:rPr>
              <a:t>About</a:t>
            </a:r>
            <a:r>
              <a:rPr lang="en-GB" sz="2275" i="1" dirty="0">
                <a:solidFill>
                  <a:srgbClr val="575756"/>
                </a:solidFill>
                <a:ea typeface="Helvetica Neue" panose="02000503000000020004" pitchFamily="2" charset="0"/>
                <a:cs typeface="Rubik Bold" pitchFamily="2" charset="-79"/>
              </a:rPr>
              <a:t> the 2024</a:t>
            </a:r>
          </a:p>
          <a:p>
            <a:r>
              <a:rPr lang="en-GB" sz="2275" i="1" dirty="0">
                <a:solidFill>
                  <a:srgbClr val="575756"/>
                </a:solidFill>
                <a:ea typeface="Helvetica Neue" panose="02000503000000020004" pitchFamily="2" charset="0"/>
                <a:cs typeface="Rubik Bold" pitchFamily="2" charset="-79"/>
              </a:rPr>
              <a:t>‘Patients in Action’ data</a:t>
            </a:r>
          </a:p>
        </p:txBody>
      </p:sp>
      <p:sp>
        <p:nvSpPr>
          <p:cNvPr id="7" name="TextBox 6">
            <a:extLst>
              <a:ext uri="{FF2B5EF4-FFF2-40B4-BE49-F238E27FC236}">
                <a16:creationId xmlns:a16="http://schemas.microsoft.com/office/drawing/2014/main" id="{4885C392-9F41-5AA9-79F6-BDBB3AA2FFF8}"/>
              </a:ext>
            </a:extLst>
          </p:cNvPr>
          <p:cNvSpPr txBox="1"/>
          <p:nvPr/>
        </p:nvSpPr>
        <p:spPr>
          <a:xfrm>
            <a:off x="6617131" y="1619778"/>
            <a:ext cx="4880366" cy="3067506"/>
          </a:xfrm>
          <a:prstGeom prst="rect">
            <a:avLst/>
          </a:prstGeom>
          <a:noFill/>
        </p:spPr>
        <p:txBody>
          <a:bodyPr wrap="square" rtlCol="0">
            <a:spAutoFit/>
          </a:bodyPr>
          <a:lstStyle/>
          <a:p>
            <a:pPr>
              <a:spcAft>
                <a:spcPts val="975"/>
              </a:spcAft>
              <a:buClr>
                <a:srgbClr val="083F56"/>
              </a:buClr>
            </a:pPr>
            <a:r>
              <a:rPr lang="en-US" sz="1600" dirty="0" err="1">
                <a:solidFill>
                  <a:srgbClr val="083F56"/>
                </a:solidFill>
                <a:latin typeface="+mj-lt"/>
                <a:cs typeface="Rubik" panose="020B0604020202020204" charset="-79"/>
              </a:rPr>
              <a:t>PatientView’s</a:t>
            </a:r>
            <a:r>
              <a:rPr lang="en-US" sz="1600" dirty="0">
                <a:solidFill>
                  <a:srgbClr val="083F56"/>
                </a:solidFill>
                <a:latin typeface="+mj-lt"/>
                <a:cs typeface="Rubik" panose="020B0604020202020204" charset="-79"/>
              </a:rPr>
              <a:t> research in ‘</a:t>
            </a:r>
            <a:r>
              <a:rPr lang="en-US" sz="1600" i="1" dirty="0">
                <a:solidFill>
                  <a:srgbClr val="083F56"/>
                </a:solidFill>
                <a:latin typeface="+mj-lt"/>
                <a:cs typeface="Rubik" panose="020B0604020202020204" charset="-79"/>
              </a:rPr>
              <a:t>Patients in Action</a:t>
            </a:r>
            <a:r>
              <a:rPr lang="en-US" sz="1600" dirty="0">
                <a:solidFill>
                  <a:srgbClr val="083F56"/>
                </a:solidFill>
                <a:latin typeface="+mj-lt"/>
                <a:cs typeface="Rubik" panose="020B0604020202020204" charset="-79"/>
              </a:rPr>
              <a:t>’ has the following aims:</a:t>
            </a:r>
          </a:p>
          <a:p>
            <a:pPr marL="371475" indent="-371475">
              <a:spcAft>
                <a:spcPts val="975"/>
              </a:spcAft>
              <a:buClr>
                <a:srgbClr val="083F56"/>
              </a:buClr>
              <a:buFont typeface="Wingdings" panose="05000000000000000000" pitchFamily="2" charset="2"/>
              <a:buChar char="§"/>
            </a:pPr>
            <a:r>
              <a:rPr lang="en-US" sz="1600" dirty="0">
                <a:solidFill>
                  <a:srgbClr val="083F56"/>
                </a:solidFill>
                <a:latin typeface="+mj-lt"/>
                <a:cs typeface="Rubik" panose="020B0604020202020204" charset="-79"/>
              </a:rPr>
              <a:t>Determine the roles that patient groups hold within healthcare systems.</a:t>
            </a:r>
          </a:p>
          <a:p>
            <a:pPr marL="371475" indent="-371475">
              <a:spcAft>
                <a:spcPts val="975"/>
              </a:spcAft>
              <a:buClr>
                <a:srgbClr val="083F56"/>
              </a:buClr>
              <a:buFont typeface="Wingdings" panose="05000000000000000000" pitchFamily="2" charset="2"/>
              <a:buChar char="§"/>
            </a:pPr>
            <a:r>
              <a:rPr lang="en-US" sz="1600" dirty="0">
                <a:solidFill>
                  <a:srgbClr val="083F56"/>
                </a:solidFill>
                <a:latin typeface="+mj-lt"/>
                <a:cs typeface="Rubik" panose="020B0604020202020204" charset="-79"/>
              </a:rPr>
              <a:t>Understand how patient groups believe they are perceived by other healthcare stakeholders.</a:t>
            </a:r>
          </a:p>
          <a:p>
            <a:pPr marL="371475" indent="-371475">
              <a:spcAft>
                <a:spcPts val="975"/>
              </a:spcAft>
              <a:buClr>
                <a:srgbClr val="083F56"/>
              </a:buClr>
              <a:buFont typeface="Wingdings" panose="05000000000000000000" pitchFamily="2" charset="2"/>
              <a:buChar char="§"/>
            </a:pPr>
            <a:r>
              <a:rPr lang="en-US" sz="1600" dirty="0">
                <a:solidFill>
                  <a:srgbClr val="083F56"/>
                </a:solidFill>
                <a:latin typeface="+mj-lt"/>
                <a:cs typeface="Rubik" panose="020B0604020202020204" charset="-79"/>
              </a:rPr>
              <a:t>Map the activities of patient groups.</a:t>
            </a:r>
          </a:p>
          <a:p>
            <a:pPr marL="371475" indent="-371475">
              <a:spcAft>
                <a:spcPts val="975"/>
              </a:spcAft>
              <a:buClr>
                <a:srgbClr val="083F56"/>
              </a:buClr>
              <a:buFont typeface="Wingdings" panose="05000000000000000000" pitchFamily="2" charset="2"/>
              <a:buChar char="§"/>
            </a:pPr>
            <a:r>
              <a:rPr lang="en-US" sz="1600" dirty="0">
                <a:solidFill>
                  <a:srgbClr val="083F56"/>
                </a:solidFill>
                <a:latin typeface="+mj-lt"/>
                <a:cs typeface="Rubik" panose="020B0604020202020204" charset="-79"/>
              </a:rPr>
              <a:t>Discover the types of support that patient groups need to receive, if they are to fulfil their goals, and improve patient outcomes.</a:t>
            </a:r>
          </a:p>
        </p:txBody>
      </p:sp>
    </p:spTree>
    <p:extLst>
      <p:ext uri="{BB962C8B-B14F-4D97-AF65-F5344CB8AC3E}">
        <p14:creationId xmlns:p14="http://schemas.microsoft.com/office/powerpoint/2010/main" val="3242057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F8E4C-D0A0-0F5E-5C28-4BF9EDB6867F}"/>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F8664396-7D06-F399-9167-D14DD21997EA}"/>
              </a:ext>
            </a:extLst>
          </p:cNvPr>
          <p:cNvPicPr>
            <a:picLocks noChangeAspect="1"/>
          </p:cNvPicPr>
          <p:nvPr/>
        </p:nvPicPr>
        <p:blipFill>
          <a:blip r:embed="rId2"/>
          <a:stretch>
            <a:fillRect/>
          </a:stretch>
        </p:blipFill>
        <p:spPr>
          <a:xfrm>
            <a:off x="6470295" y="542925"/>
            <a:ext cx="5330190" cy="5772150"/>
          </a:xfrm>
          <a:prstGeom prst="rect">
            <a:avLst/>
          </a:prstGeom>
        </p:spPr>
      </p:pic>
      <p:cxnSp>
        <p:nvCxnSpPr>
          <p:cNvPr id="5" name="Straight Connector 4">
            <a:extLst>
              <a:ext uri="{FF2B5EF4-FFF2-40B4-BE49-F238E27FC236}">
                <a16:creationId xmlns:a16="http://schemas.microsoft.com/office/drawing/2014/main" id="{90D0440C-F169-C98D-EA7A-A6C7DC05186F}"/>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20" name="Slide Number Placeholder 1">
            <a:extLst>
              <a:ext uri="{FF2B5EF4-FFF2-40B4-BE49-F238E27FC236}">
                <a16:creationId xmlns:a16="http://schemas.microsoft.com/office/drawing/2014/main" id="{F2865B1E-D0F9-E82F-3C9F-D7919EF26716}"/>
              </a:ext>
            </a:extLst>
          </p:cNvPr>
          <p:cNvSpPr txBox="1">
            <a:spLocks/>
          </p:cNvSpPr>
          <p:nvPr/>
        </p:nvSpPr>
        <p:spPr>
          <a:xfrm>
            <a:off x="11263395" y="0"/>
            <a:ext cx="487836" cy="476672"/>
          </a:xfrm>
          <a:prstGeom prst="rect">
            <a:avLst/>
          </a:prstGeom>
          <a:solidFill>
            <a:schemeClr val="tx1">
              <a:alpha val="30000"/>
            </a:schemeClr>
          </a:solidFill>
        </p:spPr>
        <p:txBody>
          <a:bodyPr vert="horz" lIns="91440" tIns="45720" rIns="91440" bIns="45720" rtlCol="0" anchor="ctr" anchorCtr="0"/>
          <a:lstStyle>
            <a:defPPr>
              <a:defRPr lang="en-US"/>
            </a:defPPr>
            <a:lvl1pPr marL="0" algn="r" defTabSz="914400" rtl="0" eaLnBrk="1" latinLnBrk="0" hangingPunct="1">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i="0" dirty="0">
                <a:latin typeface="Futura PT Bold" panose="020B0502020204020303" pitchFamily="34" charset="77"/>
              </a:rPr>
              <a:t>6</a:t>
            </a:r>
          </a:p>
        </p:txBody>
      </p:sp>
      <p:pic>
        <p:nvPicPr>
          <p:cNvPr id="9" name="Imagen 3">
            <a:extLst>
              <a:ext uri="{FF2B5EF4-FFF2-40B4-BE49-F238E27FC236}">
                <a16:creationId xmlns:a16="http://schemas.microsoft.com/office/drawing/2014/main" id="{54130943-B197-06A6-E748-F2E8FD54B2CD}"/>
              </a:ext>
            </a:extLst>
          </p:cNvPr>
          <p:cNvPicPr>
            <a:picLocks noChangeAspect="1"/>
          </p:cNvPicPr>
          <p:nvPr/>
        </p:nvPicPr>
        <p:blipFill>
          <a:blip r:embed="rId3"/>
          <a:stretch>
            <a:fillRect/>
          </a:stretch>
        </p:blipFill>
        <p:spPr>
          <a:xfrm>
            <a:off x="104571" y="200596"/>
            <a:ext cx="5886846" cy="998555"/>
          </a:xfrm>
          <a:prstGeom prst="rect">
            <a:avLst/>
          </a:prstGeom>
        </p:spPr>
      </p:pic>
      <p:pic>
        <p:nvPicPr>
          <p:cNvPr id="11" name="Imagen 4">
            <a:extLst>
              <a:ext uri="{FF2B5EF4-FFF2-40B4-BE49-F238E27FC236}">
                <a16:creationId xmlns:a16="http://schemas.microsoft.com/office/drawing/2014/main" id="{954F7D25-39C1-DC02-335E-F7F142051708}"/>
              </a:ext>
            </a:extLst>
          </p:cNvPr>
          <p:cNvPicPr>
            <a:picLocks noChangeAspect="1"/>
          </p:cNvPicPr>
          <p:nvPr/>
        </p:nvPicPr>
        <p:blipFill>
          <a:blip r:embed="rId4"/>
          <a:stretch>
            <a:fillRect/>
          </a:stretch>
        </p:blipFill>
        <p:spPr>
          <a:xfrm>
            <a:off x="549055" y="141890"/>
            <a:ext cx="5202621" cy="918193"/>
          </a:xfrm>
          <a:prstGeom prst="rect">
            <a:avLst/>
          </a:prstGeom>
        </p:spPr>
      </p:pic>
      <p:pic>
        <p:nvPicPr>
          <p:cNvPr id="12" name="Imagen 5">
            <a:extLst>
              <a:ext uri="{FF2B5EF4-FFF2-40B4-BE49-F238E27FC236}">
                <a16:creationId xmlns:a16="http://schemas.microsoft.com/office/drawing/2014/main" id="{4AA44463-0386-5738-5F99-30F3F7FD2212}"/>
              </a:ext>
            </a:extLst>
          </p:cNvPr>
          <p:cNvPicPr>
            <a:picLocks noChangeAspect="1"/>
          </p:cNvPicPr>
          <p:nvPr/>
        </p:nvPicPr>
        <p:blipFill>
          <a:blip r:embed="rId5"/>
          <a:stretch>
            <a:fillRect/>
          </a:stretch>
        </p:blipFill>
        <p:spPr>
          <a:xfrm>
            <a:off x="603549" y="529786"/>
            <a:ext cx="325056" cy="325056"/>
          </a:xfrm>
          <a:prstGeom prst="rect">
            <a:avLst/>
          </a:prstGeom>
        </p:spPr>
      </p:pic>
      <p:sp>
        <p:nvSpPr>
          <p:cNvPr id="13" name="Google Shape;90;p2">
            <a:extLst>
              <a:ext uri="{FF2B5EF4-FFF2-40B4-BE49-F238E27FC236}">
                <a16:creationId xmlns:a16="http://schemas.microsoft.com/office/drawing/2014/main" id="{8FC82E25-6739-0BCF-2620-CBB5008AECB6}"/>
              </a:ext>
            </a:extLst>
          </p:cNvPr>
          <p:cNvSpPr txBox="1"/>
          <p:nvPr/>
        </p:nvSpPr>
        <p:spPr>
          <a:xfrm>
            <a:off x="1100234" y="215024"/>
            <a:ext cx="4107642" cy="775179"/>
          </a:xfrm>
          <a:prstGeom prst="rect">
            <a:avLst/>
          </a:prstGeom>
          <a:noFill/>
          <a:ln>
            <a:noFill/>
          </a:ln>
        </p:spPr>
        <p:txBody>
          <a:bodyPr spcFirstLastPara="1" wrap="square" lIns="74283" tIns="37131" rIns="74283" bIns="37131" anchor="t" anchorCtr="0">
            <a:spAutoFit/>
          </a:bodyPr>
          <a:lstStyle/>
          <a:p>
            <a:r>
              <a:rPr lang="en-GB" sz="2275" b="1" i="1" dirty="0">
                <a:solidFill>
                  <a:srgbClr val="575756"/>
                </a:solidFill>
                <a:ea typeface="Helvetica Neue" panose="02000503000000020004" pitchFamily="2" charset="0"/>
                <a:cs typeface="Rubik Bold" pitchFamily="2" charset="-79"/>
              </a:rPr>
              <a:t>Methodology</a:t>
            </a:r>
            <a:r>
              <a:rPr lang="en-GB" sz="2275" i="1" dirty="0">
                <a:solidFill>
                  <a:srgbClr val="575756"/>
                </a:solidFill>
                <a:ea typeface="Helvetica Neue" panose="02000503000000020004" pitchFamily="2" charset="0"/>
                <a:cs typeface="Rubik Bold" pitchFamily="2" charset="-79"/>
              </a:rPr>
              <a:t> behind ‘Patients in Action’</a:t>
            </a:r>
            <a:endParaRPr lang="en-US" sz="2275" i="1" dirty="0">
              <a:solidFill>
                <a:srgbClr val="575756"/>
              </a:solidFill>
              <a:ea typeface="Helvetica Neue" panose="02000503000000020004" pitchFamily="2" charset="0"/>
              <a:cs typeface="Rubik Bold" pitchFamily="2" charset="-79"/>
            </a:endParaRPr>
          </a:p>
        </p:txBody>
      </p:sp>
      <p:sp>
        <p:nvSpPr>
          <p:cNvPr id="16" name="TextBox 15">
            <a:extLst>
              <a:ext uri="{FF2B5EF4-FFF2-40B4-BE49-F238E27FC236}">
                <a16:creationId xmlns:a16="http://schemas.microsoft.com/office/drawing/2014/main" id="{99CDB91D-A065-EAB2-8A4B-365E6C7566A0}"/>
              </a:ext>
            </a:extLst>
          </p:cNvPr>
          <p:cNvSpPr txBox="1"/>
          <p:nvPr/>
        </p:nvSpPr>
        <p:spPr>
          <a:xfrm>
            <a:off x="517766" y="1397171"/>
            <a:ext cx="5198684" cy="3406061"/>
          </a:xfrm>
          <a:prstGeom prst="rect">
            <a:avLst/>
          </a:prstGeom>
          <a:noFill/>
        </p:spPr>
        <p:txBody>
          <a:bodyPr wrap="square" rtlCol="0">
            <a:spAutoFit/>
          </a:bodyPr>
          <a:lstStyle/>
          <a:p>
            <a:pPr marL="371475" indent="-371475">
              <a:spcAft>
                <a:spcPts val="975"/>
              </a:spcAft>
              <a:buClr>
                <a:srgbClr val="92D050"/>
              </a:buClr>
              <a:buFont typeface="Wingdings" panose="05000000000000000000" pitchFamily="2" charset="2"/>
              <a:buChar char="§"/>
            </a:pPr>
            <a:r>
              <a:rPr lang="en-US" sz="1400" dirty="0">
                <a:cs typeface="Rubik" panose="020B0604020202020204" charset="-79"/>
              </a:rPr>
              <a:t>A ‘</a:t>
            </a:r>
            <a:r>
              <a:rPr lang="en-US" sz="1400" i="1" dirty="0">
                <a:cs typeface="Rubik" panose="020B0604020202020204" charset="-79"/>
              </a:rPr>
              <a:t>Patients in Action</a:t>
            </a:r>
            <a:r>
              <a:rPr lang="en-US" sz="1400" dirty="0">
                <a:cs typeface="Rubik" panose="020B0604020202020204" charset="-79"/>
              </a:rPr>
              <a:t>’ questionnaire, aimed at patient groups, was designed by </a:t>
            </a:r>
            <a:r>
              <a:rPr lang="en-US" sz="1400" dirty="0" err="1">
                <a:cs typeface="Rubik" panose="020B0604020202020204" charset="-79"/>
              </a:rPr>
              <a:t>PatientView</a:t>
            </a:r>
            <a:r>
              <a:rPr lang="en-US" sz="1400" dirty="0">
                <a:cs typeface="Rubik" panose="020B0604020202020204" charset="-79"/>
              </a:rPr>
              <a:t>, in collaboration with healthcare professionals, patient groups, and pharma companies.</a:t>
            </a:r>
          </a:p>
          <a:p>
            <a:pPr marL="371475" indent="-371475">
              <a:spcAft>
                <a:spcPts val="975"/>
              </a:spcAft>
              <a:buClr>
                <a:srgbClr val="92D050"/>
              </a:buClr>
              <a:buFont typeface="Wingdings" panose="05000000000000000000" pitchFamily="2" charset="2"/>
              <a:buChar char="§"/>
            </a:pPr>
            <a:r>
              <a:rPr lang="en-US" sz="1400" dirty="0">
                <a:cs typeface="Rubik" panose="020B0604020202020204" charset="-79"/>
              </a:rPr>
              <a:t>This ‘</a:t>
            </a:r>
            <a:r>
              <a:rPr lang="en-US" sz="1400" i="1" dirty="0">
                <a:cs typeface="Rubik" panose="020B0604020202020204" charset="-79"/>
              </a:rPr>
              <a:t>Patients in Action</a:t>
            </a:r>
            <a:r>
              <a:rPr lang="en-US" sz="1400" dirty="0">
                <a:cs typeface="Rubik" panose="020B0604020202020204" charset="-79"/>
              </a:rPr>
              <a:t>’ questionnaire was run, June to August 2024.</a:t>
            </a:r>
          </a:p>
          <a:p>
            <a:pPr marL="371475" indent="-371475">
              <a:spcAft>
                <a:spcPts val="975"/>
              </a:spcAft>
              <a:buClr>
                <a:srgbClr val="92D050"/>
              </a:buClr>
              <a:buFont typeface="Wingdings" panose="05000000000000000000" pitchFamily="2" charset="2"/>
              <a:buChar char="§"/>
            </a:pPr>
            <a:r>
              <a:rPr lang="en-US" sz="1400" dirty="0">
                <a:cs typeface="Rubik" panose="020B0604020202020204" charset="-79"/>
              </a:rPr>
              <a:t>The survey attracted responses from </a:t>
            </a:r>
            <a:r>
              <a:rPr lang="en-US" sz="1400" b="1" dirty="0">
                <a:cs typeface="Rubik" panose="020B0604020202020204" charset="-79"/>
              </a:rPr>
              <a:t>1,144</a:t>
            </a:r>
            <a:r>
              <a:rPr lang="en-US" sz="1400" dirty="0">
                <a:cs typeface="Rubik" panose="020B0604020202020204" charset="-79"/>
              </a:rPr>
              <a:t> patient groups (drawn from </a:t>
            </a:r>
            <a:r>
              <a:rPr lang="en-US" sz="1400" b="1" dirty="0">
                <a:cs typeface="Rubik" panose="020B0604020202020204" charset="-79"/>
              </a:rPr>
              <a:t>83</a:t>
            </a:r>
            <a:r>
              <a:rPr lang="en-US" sz="1400" dirty="0">
                <a:cs typeface="Rubik" panose="020B0604020202020204" charset="-79"/>
              </a:rPr>
              <a:t> countries, and from </a:t>
            </a:r>
            <a:r>
              <a:rPr lang="en-US" sz="1400" b="1" dirty="0">
                <a:cs typeface="Rubik" panose="020B0604020202020204" charset="-79"/>
              </a:rPr>
              <a:t>65</a:t>
            </a:r>
            <a:r>
              <a:rPr lang="en-US" sz="1400" dirty="0">
                <a:cs typeface="Rubik" panose="020B0604020202020204" charset="-79"/>
              </a:rPr>
              <a:t> broad specialties).</a:t>
            </a:r>
          </a:p>
          <a:p>
            <a:pPr marL="371475" indent="-371475">
              <a:spcAft>
                <a:spcPts val="975"/>
              </a:spcAft>
              <a:buClr>
                <a:srgbClr val="92D050"/>
              </a:buClr>
              <a:buFont typeface="Wingdings" panose="05000000000000000000" pitchFamily="2" charset="2"/>
              <a:buChar char="§"/>
            </a:pPr>
            <a:r>
              <a:rPr lang="en-US" sz="1400" b="1" dirty="0">
                <a:solidFill>
                  <a:srgbClr val="0070C0"/>
                </a:solidFill>
                <a:cs typeface="Rubik" panose="020B0604020202020204" charset="-79"/>
              </a:rPr>
              <a:t>33</a:t>
            </a:r>
            <a:r>
              <a:rPr lang="en-US" sz="1400" dirty="0">
                <a:solidFill>
                  <a:srgbClr val="0070C0"/>
                </a:solidFill>
                <a:cs typeface="Rubik" panose="020B0604020202020204" charset="-79"/>
              </a:rPr>
              <a:t> </a:t>
            </a:r>
            <a:r>
              <a:rPr lang="en-US" sz="1400" b="1" dirty="0">
                <a:solidFill>
                  <a:srgbClr val="0070C0"/>
                </a:solidFill>
                <a:cs typeface="Rubik" panose="020B0604020202020204" charset="-79"/>
              </a:rPr>
              <a:t>patient groups from Brazil responded to ‘</a:t>
            </a:r>
            <a:r>
              <a:rPr lang="en-US" sz="1400" b="1" i="1" dirty="0">
                <a:solidFill>
                  <a:srgbClr val="0070C0"/>
                </a:solidFill>
                <a:cs typeface="Rubik" panose="020B0604020202020204" charset="-79"/>
              </a:rPr>
              <a:t>Patients in Action</a:t>
            </a:r>
            <a:r>
              <a:rPr lang="en-US" sz="1400" b="1" dirty="0">
                <a:solidFill>
                  <a:srgbClr val="0070C0"/>
                </a:solidFill>
                <a:cs typeface="Rubik" panose="020B0604020202020204" charset="-79"/>
              </a:rPr>
              <a:t>’</a:t>
            </a:r>
            <a:r>
              <a:rPr lang="en-US" sz="1400" dirty="0">
                <a:cs typeface="Rubik" panose="020B0604020202020204" charset="-79"/>
              </a:rPr>
              <a:t>.</a:t>
            </a:r>
          </a:p>
          <a:p>
            <a:pPr marL="371475" indent="-371475">
              <a:spcAft>
                <a:spcPts val="975"/>
              </a:spcAft>
              <a:buClr>
                <a:srgbClr val="92D050"/>
              </a:buClr>
              <a:buFont typeface="Wingdings" panose="05000000000000000000" pitchFamily="2" charset="2"/>
              <a:buChar char="§"/>
            </a:pPr>
            <a:r>
              <a:rPr lang="en-US" sz="1400" dirty="0">
                <a:cs typeface="Rubik" panose="020B0604020202020204" charset="-79"/>
              </a:rPr>
              <a:t>These 33 Brazilian patient groups estimated that they were in contact with (and represented the interests of) approximately </a:t>
            </a:r>
            <a:r>
              <a:rPr lang="en-US" sz="1400" b="1" dirty="0">
                <a:cs typeface="Rubik" panose="020B0604020202020204" charset="-79"/>
              </a:rPr>
              <a:t>300,000</a:t>
            </a:r>
            <a:r>
              <a:rPr lang="en-US" sz="1400" dirty="0">
                <a:cs typeface="Rubik" panose="020B0604020202020204" charset="-79"/>
              </a:rPr>
              <a:t> Brazilian patients during 2024.</a:t>
            </a:r>
          </a:p>
        </p:txBody>
      </p:sp>
    </p:spTree>
    <p:extLst>
      <p:ext uri="{BB962C8B-B14F-4D97-AF65-F5344CB8AC3E}">
        <p14:creationId xmlns:p14="http://schemas.microsoft.com/office/powerpoint/2010/main" val="243302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5ED69-619B-280B-8651-5594895C3483}"/>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4DF39A9-2995-075A-5F69-E2F34E79F70C}"/>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20" name="Slide Number Placeholder 1">
            <a:extLst>
              <a:ext uri="{FF2B5EF4-FFF2-40B4-BE49-F238E27FC236}">
                <a16:creationId xmlns:a16="http://schemas.microsoft.com/office/drawing/2014/main" id="{10DAB83E-3E31-6E84-4110-31310072FAD3}"/>
              </a:ext>
            </a:extLst>
          </p:cNvPr>
          <p:cNvSpPr txBox="1">
            <a:spLocks/>
          </p:cNvSpPr>
          <p:nvPr/>
        </p:nvSpPr>
        <p:spPr>
          <a:xfrm>
            <a:off x="11263395" y="0"/>
            <a:ext cx="487836" cy="476672"/>
          </a:xfrm>
          <a:prstGeom prst="rect">
            <a:avLst/>
          </a:prstGeom>
          <a:solidFill>
            <a:schemeClr val="tx1">
              <a:alpha val="30000"/>
            </a:schemeClr>
          </a:solidFill>
        </p:spPr>
        <p:txBody>
          <a:bodyPr vert="horz" lIns="91440" tIns="45720" rIns="91440" bIns="45720" rtlCol="0" anchor="ctr" anchorCtr="0"/>
          <a:lstStyle>
            <a:defPPr>
              <a:defRPr lang="en-US"/>
            </a:defPPr>
            <a:lvl1pPr marL="0" algn="r" defTabSz="914400" rtl="0" eaLnBrk="1" latinLnBrk="0" hangingPunct="1">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latin typeface="Futura PT Bold" panose="020B0502020204020303" pitchFamily="34" charset="77"/>
              </a:rPr>
              <a:t>8</a:t>
            </a:r>
            <a:endParaRPr lang="en-GB" sz="1400" b="1" i="0" dirty="0">
              <a:latin typeface="Futura PT Bold" panose="020B0502020204020303" pitchFamily="34" charset="77"/>
            </a:endParaRPr>
          </a:p>
        </p:txBody>
      </p:sp>
      <p:pic>
        <p:nvPicPr>
          <p:cNvPr id="9" name="Imagen 3">
            <a:extLst>
              <a:ext uri="{FF2B5EF4-FFF2-40B4-BE49-F238E27FC236}">
                <a16:creationId xmlns:a16="http://schemas.microsoft.com/office/drawing/2014/main" id="{53E953AE-3141-038D-2148-F236CAA915B1}"/>
              </a:ext>
            </a:extLst>
          </p:cNvPr>
          <p:cNvPicPr>
            <a:picLocks noChangeAspect="1"/>
          </p:cNvPicPr>
          <p:nvPr/>
        </p:nvPicPr>
        <p:blipFill>
          <a:blip r:embed="rId2"/>
          <a:stretch>
            <a:fillRect/>
          </a:stretch>
        </p:blipFill>
        <p:spPr>
          <a:xfrm>
            <a:off x="104571" y="200596"/>
            <a:ext cx="5886846" cy="998555"/>
          </a:xfrm>
          <a:prstGeom prst="rect">
            <a:avLst/>
          </a:prstGeom>
        </p:spPr>
      </p:pic>
      <p:pic>
        <p:nvPicPr>
          <p:cNvPr id="11" name="Imagen 4">
            <a:extLst>
              <a:ext uri="{FF2B5EF4-FFF2-40B4-BE49-F238E27FC236}">
                <a16:creationId xmlns:a16="http://schemas.microsoft.com/office/drawing/2014/main" id="{D3C5BE5B-A171-5562-2E62-C873BD8FCE64}"/>
              </a:ext>
            </a:extLst>
          </p:cNvPr>
          <p:cNvPicPr>
            <a:picLocks noChangeAspect="1"/>
          </p:cNvPicPr>
          <p:nvPr/>
        </p:nvPicPr>
        <p:blipFill>
          <a:blip r:embed="rId3"/>
          <a:stretch>
            <a:fillRect/>
          </a:stretch>
        </p:blipFill>
        <p:spPr>
          <a:xfrm>
            <a:off x="549055" y="141890"/>
            <a:ext cx="5202621" cy="918193"/>
          </a:xfrm>
          <a:prstGeom prst="rect">
            <a:avLst/>
          </a:prstGeom>
        </p:spPr>
      </p:pic>
      <p:pic>
        <p:nvPicPr>
          <p:cNvPr id="12" name="Imagen 5">
            <a:extLst>
              <a:ext uri="{FF2B5EF4-FFF2-40B4-BE49-F238E27FC236}">
                <a16:creationId xmlns:a16="http://schemas.microsoft.com/office/drawing/2014/main" id="{DD7751E8-BB4D-8261-94D2-89F3001AF000}"/>
              </a:ext>
            </a:extLst>
          </p:cNvPr>
          <p:cNvPicPr>
            <a:picLocks noChangeAspect="1"/>
          </p:cNvPicPr>
          <p:nvPr/>
        </p:nvPicPr>
        <p:blipFill>
          <a:blip r:embed="rId4"/>
          <a:stretch>
            <a:fillRect/>
          </a:stretch>
        </p:blipFill>
        <p:spPr>
          <a:xfrm>
            <a:off x="603549" y="529786"/>
            <a:ext cx="325056" cy="325056"/>
          </a:xfrm>
          <a:prstGeom prst="rect">
            <a:avLst/>
          </a:prstGeom>
        </p:spPr>
      </p:pic>
      <p:sp>
        <p:nvSpPr>
          <p:cNvPr id="13" name="Google Shape;90;p2">
            <a:extLst>
              <a:ext uri="{FF2B5EF4-FFF2-40B4-BE49-F238E27FC236}">
                <a16:creationId xmlns:a16="http://schemas.microsoft.com/office/drawing/2014/main" id="{BA4FF45B-4EF9-4AD8-FC0A-4600320CF826}"/>
              </a:ext>
            </a:extLst>
          </p:cNvPr>
          <p:cNvSpPr txBox="1"/>
          <p:nvPr/>
        </p:nvSpPr>
        <p:spPr>
          <a:xfrm>
            <a:off x="1100233" y="224650"/>
            <a:ext cx="4533309" cy="775179"/>
          </a:xfrm>
          <a:prstGeom prst="rect">
            <a:avLst/>
          </a:prstGeom>
          <a:noFill/>
          <a:ln>
            <a:noFill/>
          </a:ln>
        </p:spPr>
        <p:txBody>
          <a:bodyPr spcFirstLastPara="1" wrap="square" lIns="74283" tIns="37131" rIns="74283" bIns="37131" anchor="t" anchorCtr="0">
            <a:spAutoFit/>
          </a:bodyPr>
          <a:lstStyle/>
          <a:p>
            <a:r>
              <a:rPr lang="en-GB" sz="2275" b="1" i="1" dirty="0">
                <a:solidFill>
                  <a:srgbClr val="575756"/>
                </a:solidFill>
                <a:ea typeface="Helvetica Neue" panose="02000503000000020004" pitchFamily="2" charset="0"/>
                <a:cs typeface="Rubik Bold" pitchFamily="2" charset="-79"/>
              </a:rPr>
              <a:t>Executive Summary</a:t>
            </a:r>
            <a:r>
              <a:rPr lang="en-GB" sz="2275" i="1" dirty="0">
                <a:solidFill>
                  <a:srgbClr val="575756"/>
                </a:solidFill>
                <a:ea typeface="Helvetica Neue" panose="02000503000000020004" pitchFamily="2" charset="0"/>
                <a:cs typeface="Rubik Bold" pitchFamily="2" charset="-79"/>
              </a:rPr>
              <a:t>: </a:t>
            </a:r>
          </a:p>
          <a:p>
            <a:r>
              <a:rPr lang="en-GB" sz="2275" i="1" dirty="0">
                <a:solidFill>
                  <a:srgbClr val="575756"/>
                </a:solidFill>
                <a:ea typeface="Helvetica Neue" panose="02000503000000020004" pitchFamily="2" charset="0"/>
                <a:cs typeface="Rubik Bold" pitchFamily="2" charset="-79"/>
              </a:rPr>
              <a:t>‘Patients in Action’, Brazil</a:t>
            </a:r>
            <a:endParaRPr lang="en-US" sz="2275" i="1" dirty="0">
              <a:solidFill>
                <a:srgbClr val="575756"/>
              </a:solidFill>
              <a:ea typeface="Helvetica Neue" panose="02000503000000020004" pitchFamily="2" charset="0"/>
              <a:cs typeface="Rubik Bold" pitchFamily="2" charset="-79"/>
            </a:endParaRPr>
          </a:p>
        </p:txBody>
      </p:sp>
      <p:sp>
        <p:nvSpPr>
          <p:cNvPr id="16" name="TextBox 15">
            <a:extLst>
              <a:ext uri="{FF2B5EF4-FFF2-40B4-BE49-F238E27FC236}">
                <a16:creationId xmlns:a16="http://schemas.microsoft.com/office/drawing/2014/main" id="{E978EE84-5A85-6C4E-43DB-8A464847B144}"/>
              </a:ext>
            </a:extLst>
          </p:cNvPr>
          <p:cNvSpPr txBox="1"/>
          <p:nvPr/>
        </p:nvSpPr>
        <p:spPr>
          <a:xfrm>
            <a:off x="448652" y="1683013"/>
            <a:ext cx="5198684" cy="4278094"/>
          </a:xfrm>
          <a:prstGeom prst="rect">
            <a:avLst/>
          </a:prstGeom>
          <a:noFill/>
        </p:spPr>
        <p:txBody>
          <a:bodyPr wrap="square" rtlCol="0">
            <a:spAutoFit/>
          </a:bodyPr>
          <a:lstStyle/>
          <a:p>
            <a:pPr marL="278606" indent="-278606">
              <a:buClr>
                <a:srgbClr val="083F56"/>
              </a:buClr>
              <a:buFont typeface="Wingdings" panose="05000000000000000000" pitchFamily="2" charset="2"/>
              <a:buChar char="§"/>
            </a:pPr>
            <a:r>
              <a:rPr lang="en-US" sz="1600" dirty="0">
                <a:solidFill>
                  <a:srgbClr val="083F56"/>
                </a:solidFill>
                <a:latin typeface="Rubik" panose="020B0604020202020204" charset="-79"/>
                <a:cs typeface="Rubik" panose="020B0604020202020204" charset="-79"/>
              </a:rPr>
              <a:t>Patient groups from Brazil are the </a:t>
            </a:r>
            <a:r>
              <a:rPr lang="en-US" sz="1600" b="1" dirty="0">
                <a:latin typeface="Rubik" panose="020B0604020202020204" charset="-79"/>
                <a:cs typeface="Rubik" panose="020B0604020202020204" charset="-79"/>
              </a:rPr>
              <a:t>most likely</a:t>
            </a:r>
            <a:endParaRPr lang="en-US" sz="1600" b="1" dirty="0">
              <a:solidFill>
                <a:srgbClr val="083F56"/>
              </a:solidFill>
              <a:latin typeface="Rubik" panose="020B0604020202020204" charset="-79"/>
              <a:cs typeface="Rubik" panose="020B0604020202020204" charset="-79"/>
            </a:endParaRPr>
          </a:p>
          <a:p>
            <a:pPr marL="252000">
              <a:buClr>
                <a:srgbClr val="083F56"/>
              </a:buClr>
            </a:pPr>
            <a:r>
              <a:rPr lang="en-US" sz="1600" dirty="0">
                <a:solidFill>
                  <a:srgbClr val="083F56"/>
                </a:solidFill>
                <a:latin typeface="Rubik" panose="020B0604020202020204" charset="-79"/>
                <a:cs typeface="Rubik" panose="020B0604020202020204" charset="-79"/>
              </a:rPr>
              <a:t>(out of patient groups from the 19 countries </a:t>
            </a:r>
            <a:r>
              <a:rPr lang="en-US" sz="1600" dirty="0" err="1">
                <a:solidFill>
                  <a:srgbClr val="083F56"/>
                </a:solidFill>
                <a:latin typeface="Rubik" panose="020B0604020202020204" charset="-79"/>
                <a:cs typeface="Rubik" panose="020B0604020202020204" charset="-79"/>
              </a:rPr>
              <a:t>analysed</a:t>
            </a:r>
            <a:r>
              <a:rPr lang="en-US" sz="1600" dirty="0">
                <a:solidFill>
                  <a:srgbClr val="083F56"/>
                </a:solidFill>
                <a:latin typeface="Rubik" panose="020B0604020202020204" charset="-79"/>
                <a:cs typeface="Rubik" panose="020B0604020202020204" charset="-79"/>
              </a:rPr>
              <a:t> in ‘Patients in Action’) to consider themselves </a:t>
            </a:r>
            <a:r>
              <a:rPr lang="en-US" sz="1600" dirty="0">
                <a:solidFill>
                  <a:srgbClr val="0070C0"/>
                </a:solidFill>
                <a:latin typeface="Rubik" panose="020B0604020202020204" charset="-79"/>
                <a:cs typeface="Rubik" panose="020B0604020202020204" charset="-79"/>
              </a:rPr>
              <a:t>essential healthcare stakeholders</a:t>
            </a:r>
            <a:r>
              <a:rPr lang="en-US" sz="1600" dirty="0">
                <a:solidFill>
                  <a:srgbClr val="083F56"/>
                </a:solidFill>
                <a:latin typeface="Rubik" panose="020B0604020202020204" charset="-79"/>
                <a:cs typeface="Rubik" panose="020B0604020202020204" charset="-79"/>
              </a:rPr>
              <a:t> in their country.</a:t>
            </a:r>
          </a:p>
          <a:p>
            <a:pPr>
              <a:buClr>
                <a:srgbClr val="083F56"/>
              </a:buClr>
            </a:pPr>
            <a:endParaRPr lang="en-US" sz="1600" dirty="0">
              <a:solidFill>
                <a:srgbClr val="083F56"/>
              </a:solidFill>
              <a:latin typeface="Rubik" panose="020B0604020202020204" charset="-79"/>
              <a:cs typeface="Rubik" panose="020B0604020202020204" charset="-79"/>
            </a:endParaRPr>
          </a:p>
          <a:p>
            <a:pPr marL="278606" indent="-278606">
              <a:buClr>
                <a:srgbClr val="083F56"/>
              </a:buClr>
              <a:buFont typeface="Wingdings" panose="05000000000000000000" pitchFamily="2" charset="2"/>
              <a:buChar char="§"/>
            </a:pPr>
            <a:r>
              <a:rPr lang="en-US" sz="1600" dirty="0">
                <a:solidFill>
                  <a:srgbClr val="083F56"/>
                </a:solidFill>
                <a:latin typeface="Rubik" panose="020B0604020202020204" charset="-79"/>
                <a:cs typeface="Rubik" panose="020B0604020202020204" charset="-79"/>
              </a:rPr>
              <a:t>Patient groups from Brazil consider themselves the </a:t>
            </a:r>
            <a:r>
              <a:rPr lang="en-US" sz="1600" b="1" dirty="0">
                <a:latin typeface="Rubik" panose="020B0604020202020204" charset="-79"/>
                <a:cs typeface="Rubik" panose="020B0604020202020204" charset="-79"/>
              </a:rPr>
              <a:t>most influential</a:t>
            </a:r>
            <a:r>
              <a:rPr lang="en-US" sz="1600" dirty="0">
                <a:solidFill>
                  <a:srgbClr val="083F56"/>
                </a:solidFill>
                <a:latin typeface="Rubik" panose="020B0604020202020204" charset="-79"/>
                <a:cs typeface="Rubik" panose="020B0604020202020204" charset="-79"/>
              </a:rPr>
              <a:t> (out of patient groups from the 19 countries examined in details) in </a:t>
            </a:r>
            <a:r>
              <a:rPr lang="en-US" sz="1600" dirty="0">
                <a:solidFill>
                  <a:srgbClr val="0070C0"/>
                </a:solidFill>
                <a:latin typeface="Rubik" panose="020B0604020202020204" charset="-79"/>
                <a:cs typeface="Rubik" panose="020B0604020202020204" charset="-79"/>
              </a:rPr>
              <a:t>providing patient information,</a:t>
            </a:r>
            <a:r>
              <a:rPr lang="en-US" sz="1600" dirty="0">
                <a:solidFill>
                  <a:srgbClr val="083F56"/>
                </a:solidFill>
                <a:latin typeface="Rubik" panose="020B0604020202020204" charset="-79"/>
                <a:cs typeface="Rubik" panose="020B0604020202020204" charset="-79"/>
              </a:rPr>
              <a:t> </a:t>
            </a:r>
            <a:r>
              <a:rPr lang="en-US" sz="1600" dirty="0">
                <a:solidFill>
                  <a:srgbClr val="0070C0"/>
                </a:solidFill>
                <a:latin typeface="Rubik" panose="020B0604020202020204" charset="-79"/>
                <a:cs typeface="Rubik" panose="020B0604020202020204" charset="-79"/>
              </a:rPr>
              <a:t>patient education, and</a:t>
            </a:r>
            <a:r>
              <a:rPr lang="en-US" sz="1600" dirty="0">
                <a:solidFill>
                  <a:srgbClr val="083F56"/>
                </a:solidFill>
                <a:latin typeface="Rubik" panose="020B0604020202020204" charset="-79"/>
                <a:cs typeface="Rubik" panose="020B0604020202020204" charset="-79"/>
              </a:rPr>
              <a:t> </a:t>
            </a:r>
            <a:r>
              <a:rPr lang="en-US" sz="1600" dirty="0">
                <a:solidFill>
                  <a:srgbClr val="0070C0"/>
                </a:solidFill>
                <a:latin typeface="Rubik" panose="020B0604020202020204" charset="-79"/>
                <a:cs typeface="Rubik" panose="020B0604020202020204" charset="-79"/>
              </a:rPr>
              <a:t>education for healthcare practitioners</a:t>
            </a:r>
            <a:r>
              <a:rPr lang="en-US" sz="1600" dirty="0">
                <a:solidFill>
                  <a:srgbClr val="083F56"/>
                </a:solidFill>
                <a:latin typeface="Rubik" panose="020B0604020202020204" charset="-79"/>
                <a:cs typeface="Rubik" panose="020B0604020202020204" charset="-79"/>
              </a:rPr>
              <a:t> in their country.</a:t>
            </a:r>
          </a:p>
          <a:p>
            <a:pPr marL="278606" indent="-278606">
              <a:buClr>
                <a:srgbClr val="083F56"/>
              </a:buClr>
              <a:buFont typeface="Wingdings" panose="05000000000000000000" pitchFamily="2" charset="2"/>
              <a:buChar char="§"/>
            </a:pPr>
            <a:endParaRPr lang="en-US" sz="1600" dirty="0">
              <a:solidFill>
                <a:srgbClr val="083F56"/>
              </a:solidFill>
              <a:latin typeface="Rubik" panose="020B0604020202020204" charset="-79"/>
              <a:cs typeface="Rubik" panose="020B0604020202020204" charset="-79"/>
            </a:endParaRPr>
          </a:p>
          <a:p>
            <a:pPr marL="278606" indent="-278606">
              <a:buClr>
                <a:srgbClr val="083F56"/>
              </a:buClr>
              <a:buFont typeface="Wingdings" panose="05000000000000000000" pitchFamily="2" charset="2"/>
              <a:buChar char="§"/>
            </a:pPr>
            <a:r>
              <a:rPr lang="en-US" sz="1600" dirty="0">
                <a:solidFill>
                  <a:srgbClr val="083F56"/>
                </a:solidFill>
                <a:latin typeface="Rubik" panose="020B0604020202020204" charset="-79"/>
                <a:cs typeface="Rubik" panose="020B0604020202020204" charset="-79"/>
              </a:rPr>
              <a:t>However, patient groups from Brazil also feel themselves the </a:t>
            </a:r>
            <a:r>
              <a:rPr lang="en-US" sz="1600" b="1" dirty="0">
                <a:latin typeface="Rubik" panose="020B0604020202020204" charset="-79"/>
                <a:cs typeface="Rubik" panose="020B0604020202020204" charset="-79"/>
              </a:rPr>
              <a:t>least influential</a:t>
            </a:r>
            <a:r>
              <a:rPr lang="en-US" sz="1600" dirty="0">
                <a:solidFill>
                  <a:srgbClr val="083F56"/>
                </a:solidFill>
                <a:latin typeface="Rubik" panose="020B0604020202020204" charset="-79"/>
                <a:cs typeface="Rubik" panose="020B0604020202020204" charset="-79"/>
              </a:rPr>
              <a:t> among the</a:t>
            </a:r>
          </a:p>
          <a:p>
            <a:pPr marL="252000">
              <a:spcAft>
                <a:spcPts val="975"/>
              </a:spcAft>
              <a:buClr>
                <a:srgbClr val="083F56"/>
              </a:buClr>
            </a:pPr>
            <a:r>
              <a:rPr lang="en-US" sz="1600" dirty="0">
                <a:solidFill>
                  <a:srgbClr val="083F56"/>
                </a:solidFill>
                <a:latin typeface="Rubik" panose="020B0604020202020204" charset="-79"/>
                <a:cs typeface="Rubik" panose="020B0604020202020204" charset="-79"/>
              </a:rPr>
              <a:t>19 countries on </a:t>
            </a:r>
            <a:r>
              <a:rPr lang="en-US" sz="1600" dirty="0">
                <a:solidFill>
                  <a:srgbClr val="0070C0"/>
                </a:solidFill>
                <a:latin typeface="Rubik" panose="020B0604020202020204" charset="-79"/>
                <a:cs typeface="Rubik" panose="020B0604020202020204" charset="-79"/>
              </a:rPr>
              <a:t>drug reimbursement</a:t>
            </a:r>
            <a:r>
              <a:rPr lang="en-US" sz="1600" dirty="0">
                <a:solidFill>
                  <a:srgbClr val="083F56"/>
                </a:solidFill>
                <a:latin typeface="Rubik" panose="020B0604020202020204" charset="-79"/>
                <a:cs typeface="Rubik" panose="020B0604020202020204" charset="-79"/>
              </a:rPr>
              <a:t> in their country.</a:t>
            </a:r>
            <a:endParaRPr lang="en-US" sz="1600" dirty="0">
              <a:cs typeface="Rubik" panose="020B0604020202020204" charset="-79"/>
            </a:endParaRPr>
          </a:p>
        </p:txBody>
      </p:sp>
      <p:cxnSp>
        <p:nvCxnSpPr>
          <p:cNvPr id="3" name="Straight Connector 2">
            <a:extLst>
              <a:ext uri="{FF2B5EF4-FFF2-40B4-BE49-F238E27FC236}">
                <a16:creationId xmlns:a16="http://schemas.microsoft.com/office/drawing/2014/main" id="{37CD0658-EF25-64EF-67D3-3BD738EA13FA}"/>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7D4AD19D-5B78-6AAF-82DF-4D5711534327}"/>
              </a:ext>
            </a:extLst>
          </p:cNvPr>
          <p:cNvSpPr txBox="1"/>
          <p:nvPr/>
        </p:nvSpPr>
        <p:spPr>
          <a:xfrm>
            <a:off x="6440325" y="2206234"/>
            <a:ext cx="5198684" cy="2811026"/>
          </a:xfrm>
          <a:prstGeom prst="rect">
            <a:avLst/>
          </a:prstGeom>
          <a:noFill/>
        </p:spPr>
        <p:txBody>
          <a:bodyPr wrap="square" rtlCol="0">
            <a:spAutoFit/>
          </a:bodyPr>
          <a:lstStyle/>
          <a:p>
            <a:pPr marL="278606" indent="-278606">
              <a:spcAft>
                <a:spcPts val="975"/>
              </a:spcAft>
              <a:buClr>
                <a:srgbClr val="083F56"/>
              </a:buClr>
              <a:buFont typeface="Wingdings" panose="05000000000000000000" pitchFamily="2" charset="2"/>
              <a:buChar char="§"/>
            </a:pPr>
            <a:r>
              <a:rPr lang="en-US" sz="1600" dirty="0">
                <a:solidFill>
                  <a:srgbClr val="083F56"/>
                </a:solidFill>
                <a:latin typeface="Rubik" panose="020B0604020202020204" charset="-79"/>
                <a:cs typeface="Rubik" panose="020B0604020202020204" charset="-79"/>
              </a:rPr>
              <a:t>Brazilian patient groups provide more </a:t>
            </a:r>
            <a:r>
              <a:rPr lang="en-US" sz="1600" dirty="0">
                <a:solidFill>
                  <a:srgbClr val="0070C0"/>
                </a:solidFill>
                <a:latin typeface="Rubik" panose="020B0604020202020204" charset="-79"/>
                <a:cs typeface="Rubik" panose="020B0604020202020204" charset="-79"/>
              </a:rPr>
              <a:t>telephone services to patients</a:t>
            </a:r>
            <a:r>
              <a:rPr lang="en-US" sz="1600" dirty="0">
                <a:solidFill>
                  <a:srgbClr val="083F56"/>
                </a:solidFill>
                <a:latin typeface="Rubik" panose="020B0604020202020204" charset="-79"/>
                <a:cs typeface="Rubik" panose="020B0604020202020204" charset="-79"/>
              </a:rPr>
              <a:t>, and </a:t>
            </a:r>
            <a:r>
              <a:rPr lang="en-US" sz="1600" dirty="0">
                <a:solidFill>
                  <a:srgbClr val="0070C0"/>
                </a:solidFill>
                <a:latin typeface="Rubik" panose="020B0604020202020204" charset="-79"/>
                <a:cs typeface="Rubik" panose="020B0604020202020204" charset="-79"/>
              </a:rPr>
              <a:t>support for patients in economic hardship</a:t>
            </a:r>
            <a:r>
              <a:rPr lang="en-US" sz="1600" dirty="0">
                <a:solidFill>
                  <a:srgbClr val="083F56"/>
                </a:solidFill>
                <a:latin typeface="Rubik" panose="020B0604020202020204" charset="-79"/>
                <a:cs typeface="Rubik" panose="020B0604020202020204" charset="-79"/>
              </a:rPr>
              <a:t>, than patient groups in any of the 19 featured countries.</a:t>
            </a:r>
          </a:p>
          <a:p>
            <a:pPr>
              <a:spcAft>
                <a:spcPts val="975"/>
              </a:spcAft>
              <a:buClr>
                <a:srgbClr val="083F56"/>
              </a:buClr>
            </a:pPr>
            <a:endParaRPr lang="en-US" sz="1600" dirty="0">
              <a:solidFill>
                <a:srgbClr val="083F56"/>
              </a:solidFill>
              <a:latin typeface="Rubik" panose="020B0604020202020204" charset="-79"/>
              <a:cs typeface="Rubik" panose="020B0604020202020204" charset="-79"/>
            </a:endParaRPr>
          </a:p>
          <a:p>
            <a:pPr marL="278606" indent="-278606">
              <a:buClr>
                <a:srgbClr val="083F56"/>
              </a:buClr>
              <a:buFont typeface="Wingdings" panose="05000000000000000000" pitchFamily="2" charset="2"/>
              <a:buChar char="§"/>
            </a:pPr>
            <a:r>
              <a:rPr lang="en-US" sz="1600" dirty="0">
                <a:solidFill>
                  <a:srgbClr val="083F56"/>
                </a:solidFill>
                <a:latin typeface="Rubik" panose="020B0604020202020204" charset="-79"/>
                <a:cs typeface="Rubik" panose="020B0604020202020204" charset="-79"/>
              </a:rPr>
              <a:t>Most of the respondent patient groups from Brazil cite </a:t>
            </a:r>
            <a:r>
              <a:rPr lang="en-US" sz="1600" dirty="0">
                <a:solidFill>
                  <a:srgbClr val="0070C0"/>
                </a:solidFill>
                <a:latin typeface="Rubik" panose="020B0604020202020204" charset="-79"/>
                <a:cs typeface="Rubik" panose="020B0604020202020204" charset="-79"/>
              </a:rPr>
              <a:t>lack of Brazilian patient access to medicines</a:t>
            </a:r>
            <a:r>
              <a:rPr lang="en-US" sz="1600" dirty="0">
                <a:solidFill>
                  <a:srgbClr val="083F56"/>
                </a:solidFill>
                <a:latin typeface="Rubik" panose="020B0604020202020204" charset="-79"/>
                <a:cs typeface="Rubik" panose="020B0604020202020204" charset="-79"/>
              </a:rPr>
              <a:t>, and </a:t>
            </a:r>
            <a:r>
              <a:rPr lang="en-US" sz="1600" dirty="0">
                <a:solidFill>
                  <a:srgbClr val="0070C0"/>
                </a:solidFill>
                <a:latin typeface="Rubik" panose="020B0604020202020204" charset="-79"/>
                <a:cs typeface="Rubik" panose="020B0604020202020204" charset="-79"/>
              </a:rPr>
              <a:t>lack of Brazilian patient-group funding</a:t>
            </a:r>
            <a:r>
              <a:rPr lang="en-US" sz="1600" dirty="0">
                <a:solidFill>
                  <a:srgbClr val="083F56"/>
                </a:solidFill>
                <a:latin typeface="Rubik" panose="020B0604020202020204" charset="-79"/>
                <a:cs typeface="Rubik" panose="020B0604020202020204" charset="-79"/>
              </a:rPr>
              <a:t>, as</a:t>
            </a:r>
          </a:p>
          <a:p>
            <a:pPr marL="288000">
              <a:buClr>
                <a:srgbClr val="083F56"/>
              </a:buClr>
            </a:pPr>
            <a:r>
              <a:rPr lang="en-US" sz="1600" b="1" dirty="0">
                <a:latin typeface="Rubik" panose="020B0604020202020204" charset="-79"/>
                <a:cs typeface="Rubik" panose="020B0604020202020204" charset="-79"/>
              </a:rPr>
              <a:t>chief barriers </a:t>
            </a:r>
            <a:r>
              <a:rPr lang="en-US" sz="1600" dirty="0">
                <a:solidFill>
                  <a:srgbClr val="083F56"/>
                </a:solidFill>
                <a:latin typeface="Rubik" panose="020B0604020202020204" charset="-79"/>
                <a:cs typeface="Rubik" panose="020B0604020202020204" charset="-79"/>
              </a:rPr>
              <a:t>to Brazilian patient groups’ participation in their country’s healthcare system.</a:t>
            </a:r>
            <a:endParaRPr lang="en-US" sz="1600" dirty="0">
              <a:cs typeface="Rubik" panose="020B0604020202020204" charset="-79"/>
            </a:endParaRPr>
          </a:p>
        </p:txBody>
      </p:sp>
    </p:spTree>
    <p:extLst>
      <p:ext uri="{BB962C8B-B14F-4D97-AF65-F5344CB8AC3E}">
        <p14:creationId xmlns:p14="http://schemas.microsoft.com/office/powerpoint/2010/main" val="489519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283F5-4237-DED0-FFF4-499CC3216942}"/>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60C2FDF-B863-07F8-37A5-8F94FA0FA0BB}"/>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20" name="Slide Number Placeholder 1">
            <a:extLst>
              <a:ext uri="{FF2B5EF4-FFF2-40B4-BE49-F238E27FC236}">
                <a16:creationId xmlns:a16="http://schemas.microsoft.com/office/drawing/2014/main" id="{1F3A5112-DF0E-1F69-C248-EEB0CC5C1B8A}"/>
              </a:ext>
            </a:extLst>
          </p:cNvPr>
          <p:cNvSpPr txBox="1">
            <a:spLocks/>
          </p:cNvSpPr>
          <p:nvPr/>
        </p:nvSpPr>
        <p:spPr>
          <a:xfrm>
            <a:off x="11263395" y="0"/>
            <a:ext cx="487836" cy="476672"/>
          </a:xfrm>
          <a:prstGeom prst="rect">
            <a:avLst/>
          </a:prstGeom>
          <a:solidFill>
            <a:schemeClr val="tx1">
              <a:alpha val="30000"/>
            </a:schemeClr>
          </a:solidFill>
        </p:spPr>
        <p:txBody>
          <a:bodyPr vert="horz" lIns="91440" tIns="45720" rIns="91440" bIns="45720" rtlCol="0" anchor="ctr" anchorCtr="0"/>
          <a:lstStyle>
            <a:defPPr>
              <a:defRPr lang="en-US"/>
            </a:defPPr>
            <a:lvl1pPr marL="0" algn="r" defTabSz="914400" rtl="0" eaLnBrk="1" latinLnBrk="0" hangingPunct="1">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i="0" dirty="0">
                <a:latin typeface="Futura PT Bold" panose="020B0502020204020303" pitchFamily="34" charset="77"/>
              </a:rPr>
              <a:t>10</a:t>
            </a:r>
          </a:p>
        </p:txBody>
      </p:sp>
      <p:pic>
        <p:nvPicPr>
          <p:cNvPr id="9" name="Imagen 3">
            <a:extLst>
              <a:ext uri="{FF2B5EF4-FFF2-40B4-BE49-F238E27FC236}">
                <a16:creationId xmlns:a16="http://schemas.microsoft.com/office/drawing/2014/main" id="{75731FE0-DE84-44B1-2CD7-B6864CFFDDEB}"/>
              </a:ext>
            </a:extLst>
          </p:cNvPr>
          <p:cNvPicPr>
            <a:picLocks noChangeAspect="1"/>
          </p:cNvPicPr>
          <p:nvPr/>
        </p:nvPicPr>
        <p:blipFill>
          <a:blip r:embed="rId3"/>
          <a:stretch>
            <a:fillRect/>
          </a:stretch>
        </p:blipFill>
        <p:spPr>
          <a:xfrm>
            <a:off x="104571" y="200596"/>
            <a:ext cx="5886846" cy="998555"/>
          </a:xfrm>
          <a:prstGeom prst="rect">
            <a:avLst/>
          </a:prstGeom>
        </p:spPr>
      </p:pic>
      <p:pic>
        <p:nvPicPr>
          <p:cNvPr id="11" name="Imagen 4">
            <a:extLst>
              <a:ext uri="{FF2B5EF4-FFF2-40B4-BE49-F238E27FC236}">
                <a16:creationId xmlns:a16="http://schemas.microsoft.com/office/drawing/2014/main" id="{CA834BCE-9462-0E46-5B19-8ED56760BF9D}"/>
              </a:ext>
            </a:extLst>
          </p:cNvPr>
          <p:cNvPicPr>
            <a:picLocks noChangeAspect="1"/>
          </p:cNvPicPr>
          <p:nvPr/>
        </p:nvPicPr>
        <p:blipFill>
          <a:blip r:embed="rId4"/>
          <a:stretch>
            <a:fillRect/>
          </a:stretch>
        </p:blipFill>
        <p:spPr>
          <a:xfrm>
            <a:off x="549055" y="141890"/>
            <a:ext cx="5202621" cy="918193"/>
          </a:xfrm>
          <a:prstGeom prst="rect">
            <a:avLst/>
          </a:prstGeom>
        </p:spPr>
      </p:pic>
      <p:pic>
        <p:nvPicPr>
          <p:cNvPr id="12" name="Imagen 5">
            <a:extLst>
              <a:ext uri="{FF2B5EF4-FFF2-40B4-BE49-F238E27FC236}">
                <a16:creationId xmlns:a16="http://schemas.microsoft.com/office/drawing/2014/main" id="{D7535F7E-3499-475B-2023-A12A77FD5C21}"/>
              </a:ext>
            </a:extLst>
          </p:cNvPr>
          <p:cNvPicPr>
            <a:picLocks noChangeAspect="1"/>
          </p:cNvPicPr>
          <p:nvPr/>
        </p:nvPicPr>
        <p:blipFill>
          <a:blip r:embed="rId5"/>
          <a:stretch>
            <a:fillRect/>
          </a:stretch>
        </p:blipFill>
        <p:spPr>
          <a:xfrm>
            <a:off x="743119" y="457594"/>
            <a:ext cx="325056" cy="325056"/>
          </a:xfrm>
          <a:prstGeom prst="rect">
            <a:avLst/>
          </a:prstGeom>
        </p:spPr>
      </p:pic>
      <p:cxnSp>
        <p:nvCxnSpPr>
          <p:cNvPr id="3" name="Straight Connector 2">
            <a:extLst>
              <a:ext uri="{FF2B5EF4-FFF2-40B4-BE49-F238E27FC236}">
                <a16:creationId xmlns:a16="http://schemas.microsoft.com/office/drawing/2014/main" id="{3171B10D-AEE1-6CF8-923E-7E6D5260CEEB}"/>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19" name="Google Shape;90;p2">
            <a:extLst>
              <a:ext uri="{FF2B5EF4-FFF2-40B4-BE49-F238E27FC236}">
                <a16:creationId xmlns:a16="http://schemas.microsoft.com/office/drawing/2014/main" id="{7C18678C-3BF9-546A-D7ED-BD5C068C9CA3}"/>
              </a:ext>
            </a:extLst>
          </p:cNvPr>
          <p:cNvSpPr txBox="1"/>
          <p:nvPr/>
        </p:nvSpPr>
        <p:spPr>
          <a:xfrm>
            <a:off x="1220054" y="256392"/>
            <a:ext cx="4120507" cy="813651"/>
          </a:xfrm>
          <a:prstGeom prst="rect">
            <a:avLst/>
          </a:prstGeom>
          <a:noFill/>
          <a:ln>
            <a:noFill/>
          </a:ln>
        </p:spPr>
        <p:txBody>
          <a:bodyPr spcFirstLastPara="1" wrap="square" lIns="74283" tIns="37131" rIns="74283" bIns="37131" anchor="t" anchorCtr="0">
            <a:spAutoFit/>
          </a:bodyPr>
          <a:lstStyle/>
          <a:p>
            <a:r>
              <a:rPr lang="en-GB" sz="2400" i="1" dirty="0">
                <a:solidFill>
                  <a:srgbClr val="575756"/>
                </a:solidFill>
                <a:latin typeface="Rubik" pitchFamily="2" charset="-79"/>
                <a:ea typeface="Helvetica Neue" panose="02000503000000020004" pitchFamily="2" charset="0"/>
                <a:cs typeface="Rubik" pitchFamily="2" charset="-79"/>
              </a:rPr>
              <a:t>Being a </a:t>
            </a:r>
            <a:r>
              <a:rPr lang="en-GB" sz="2400" b="1" i="1" dirty="0">
                <a:solidFill>
                  <a:srgbClr val="575756"/>
                </a:solidFill>
                <a:latin typeface="Rubik" pitchFamily="2" charset="-79"/>
                <a:ea typeface="Helvetica Neue" panose="02000503000000020004" pitchFamily="2" charset="0"/>
                <a:cs typeface="Rubik" pitchFamily="2" charset="-79"/>
              </a:rPr>
              <a:t>vital stakeholder</a:t>
            </a:r>
          </a:p>
          <a:p>
            <a:r>
              <a:rPr lang="en-GB" sz="2400" i="1" dirty="0">
                <a:solidFill>
                  <a:srgbClr val="575756"/>
                </a:solidFill>
                <a:latin typeface="Rubik" pitchFamily="2" charset="-79"/>
                <a:ea typeface="Helvetica Neue" panose="02000503000000020004" pitchFamily="2" charset="0"/>
                <a:cs typeface="Rubik" pitchFamily="2" charset="-79"/>
              </a:rPr>
              <a:t>in healthcare</a:t>
            </a:r>
            <a:endParaRPr lang="en-GB" sz="2400" i="1" dirty="0">
              <a:solidFill>
                <a:srgbClr val="575756"/>
              </a:solidFill>
              <a:latin typeface="Rubik" panose="020B0604020202020204" charset="-79"/>
              <a:ea typeface="Helvetica Neue" panose="02000503000000020004" pitchFamily="2" charset="0"/>
              <a:cs typeface="Rubik" panose="020B0604020202020204" charset="-79"/>
            </a:endParaRPr>
          </a:p>
        </p:txBody>
      </p:sp>
      <p:sp>
        <p:nvSpPr>
          <p:cNvPr id="24" name="TextBox 23">
            <a:extLst>
              <a:ext uri="{FF2B5EF4-FFF2-40B4-BE49-F238E27FC236}">
                <a16:creationId xmlns:a16="http://schemas.microsoft.com/office/drawing/2014/main" id="{9D5DEF0B-C3C1-A131-E87D-738F02840520}"/>
              </a:ext>
            </a:extLst>
          </p:cNvPr>
          <p:cNvSpPr txBox="1"/>
          <p:nvPr/>
        </p:nvSpPr>
        <p:spPr>
          <a:xfrm>
            <a:off x="511516" y="1499186"/>
            <a:ext cx="5108254" cy="1077218"/>
          </a:xfrm>
          <a:prstGeom prst="rect">
            <a:avLst/>
          </a:prstGeom>
          <a:noFill/>
        </p:spPr>
        <p:txBody>
          <a:bodyPr wrap="square" rtlCol="0">
            <a:spAutoFit/>
          </a:bodyPr>
          <a:lstStyle/>
          <a:p>
            <a:pPr>
              <a:buClr>
                <a:srgbClr val="083F56"/>
              </a:buClr>
            </a:pPr>
            <a:r>
              <a:rPr lang="en-US" sz="1600" dirty="0">
                <a:solidFill>
                  <a:srgbClr val="083F56"/>
                </a:solidFill>
                <a:latin typeface="Rubik" panose="020B0604020202020204" charset="-79"/>
                <a:cs typeface="Rubik" panose="020B0604020202020204" charset="-79"/>
              </a:rPr>
              <a:t>Patient groups from Brazil are the </a:t>
            </a:r>
            <a:r>
              <a:rPr lang="en-US" sz="1600" b="1" dirty="0">
                <a:latin typeface="Rubik" panose="020B0604020202020204" charset="-79"/>
                <a:cs typeface="Rubik" panose="020B0604020202020204" charset="-79"/>
              </a:rPr>
              <a:t>most likely</a:t>
            </a:r>
            <a:r>
              <a:rPr lang="en-US" sz="1600" dirty="0">
                <a:solidFill>
                  <a:srgbClr val="083F56"/>
                </a:solidFill>
                <a:latin typeface="Rubik" panose="020B0604020202020204" charset="-79"/>
                <a:cs typeface="Rubik" panose="020B0604020202020204" charset="-79"/>
              </a:rPr>
              <a:t> (out of patient groups from the 19 countries </a:t>
            </a:r>
            <a:r>
              <a:rPr lang="en-US" sz="1600" dirty="0" err="1">
                <a:solidFill>
                  <a:srgbClr val="083F56"/>
                </a:solidFill>
                <a:latin typeface="Rubik" panose="020B0604020202020204" charset="-79"/>
                <a:cs typeface="Rubik" panose="020B0604020202020204" charset="-79"/>
              </a:rPr>
              <a:t>analysed</a:t>
            </a:r>
            <a:r>
              <a:rPr lang="en-US" sz="1600" dirty="0">
                <a:solidFill>
                  <a:srgbClr val="083F56"/>
                </a:solidFill>
                <a:latin typeface="Rubik" panose="020B0604020202020204" charset="-79"/>
                <a:cs typeface="Rubik" panose="020B0604020202020204" charset="-79"/>
              </a:rPr>
              <a:t> in detail in ‘</a:t>
            </a:r>
            <a:r>
              <a:rPr lang="en-US" sz="1600" i="1" dirty="0">
                <a:solidFill>
                  <a:srgbClr val="083F56"/>
                </a:solidFill>
                <a:latin typeface="Rubik" panose="020B0604020202020204" charset="-79"/>
                <a:cs typeface="Rubik" panose="020B0604020202020204" charset="-79"/>
              </a:rPr>
              <a:t>Patients in Action</a:t>
            </a:r>
            <a:r>
              <a:rPr lang="en-US" sz="1600" dirty="0">
                <a:solidFill>
                  <a:srgbClr val="083F56"/>
                </a:solidFill>
                <a:latin typeface="Rubik" panose="020B0604020202020204" charset="-79"/>
                <a:cs typeface="Rubik" panose="020B0604020202020204" charset="-79"/>
              </a:rPr>
              <a:t>’) to consider themselves</a:t>
            </a:r>
          </a:p>
          <a:p>
            <a:pPr>
              <a:spcAft>
                <a:spcPts val="975"/>
              </a:spcAft>
              <a:buClr>
                <a:srgbClr val="083F56"/>
              </a:buClr>
            </a:pPr>
            <a:r>
              <a:rPr lang="en-US" sz="1600" dirty="0">
                <a:solidFill>
                  <a:srgbClr val="0070C0"/>
                </a:solidFill>
                <a:latin typeface="Rubik" panose="020B0604020202020204" charset="-79"/>
                <a:cs typeface="Rubik" panose="020B0604020202020204" charset="-79"/>
              </a:rPr>
              <a:t>essential healthcare stakeholders</a:t>
            </a:r>
            <a:r>
              <a:rPr lang="en-US" sz="1600" dirty="0">
                <a:solidFill>
                  <a:srgbClr val="083F56"/>
                </a:solidFill>
                <a:latin typeface="Rubik" panose="020B0604020202020204" charset="-79"/>
                <a:cs typeface="Rubik" panose="020B0604020202020204" charset="-79"/>
              </a:rPr>
              <a:t> in their country.</a:t>
            </a:r>
            <a:endParaRPr lang="en-GB" sz="1600" dirty="0">
              <a:solidFill>
                <a:srgbClr val="083F56"/>
              </a:solidFill>
              <a:latin typeface="Rubik" panose="020B0604020202020204" charset="-79"/>
              <a:cs typeface="Rubik" panose="020B0604020202020204" charset="-79"/>
            </a:endParaRPr>
          </a:p>
        </p:txBody>
      </p:sp>
      <p:pic>
        <p:nvPicPr>
          <p:cNvPr id="26" name="Picture 25">
            <a:extLst>
              <a:ext uri="{FF2B5EF4-FFF2-40B4-BE49-F238E27FC236}">
                <a16:creationId xmlns:a16="http://schemas.microsoft.com/office/drawing/2014/main" id="{1DF92F71-D2AA-FA73-29A3-C76D19B863DE}"/>
              </a:ext>
            </a:extLst>
          </p:cNvPr>
          <p:cNvPicPr>
            <a:picLocks noChangeAspect="1"/>
          </p:cNvPicPr>
          <p:nvPr/>
        </p:nvPicPr>
        <p:blipFill>
          <a:blip r:embed="rId6"/>
          <a:stretch>
            <a:fillRect/>
          </a:stretch>
        </p:blipFill>
        <p:spPr>
          <a:xfrm>
            <a:off x="262942" y="2982802"/>
            <a:ext cx="5712304" cy="2112602"/>
          </a:xfrm>
          <a:prstGeom prst="rect">
            <a:avLst/>
          </a:prstGeom>
        </p:spPr>
      </p:pic>
      <p:sp>
        <p:nvSpPr>
          <p:cNvPr id="27" name="Arrow: Right 26">
            <a:extLst>
              <a:ext uri="{FF2B5EF4-FFF2-40B4-BE49-F238E27FC236}">
                <a16:creationId xmlns:a16="http://schemas.microsoft.com/office/drawing/2014/main" id="{C4EE28DE-E612-30A4-CC18-795615C81A6B}"/>
              </a:ext>
            </a:extLst>
          </p:cNvPr>
          <p:cNvSpPr/>
          <p:nvPr/>
        </p:nvSpPr>
        <p:spPr>
          <a:xfrm rot="16200000">
            <a:off x="264190" y="4811333"/>
            <a:ext cx="419237" cy="362607"/>
          </a:xfrm>
          <a:prstGeom prst="rightArrow">
            <a:avLst/>
          </a:pr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24C0BE2-81C0-0F4D-868B-E69904A1FE00}"/>
              </a:ext>
            </a:extLst>
          </p:cNvPr>
          <p:cNvSpPr txBox="1"/>
          <p:nvPr/>
        </p:nvSpPr>
        <p:spPr>
          <a:xfrm>
            <a:off x="6493970" y="591722"/>
            <a:ext cx="4329638" cy="707886"/>
          </a:xfrm>
          <a:prstGeom prst="rect">
            <a:avLst/>
          </a:prstGeom>
          <a:noFill/>
        </p:spPr>
        <p:txBody>
          <a:bodyPr wrap="square" rtlCol="0">
            <a:spAutoFit/>
          </a:bodyPr>
          <a:lstStyle/>
          <a:p>
            <a:pPr>
              <a:buClr>
                <a:srgbClr val="083F56"/>
              </a:buClr>
            </a:pPr>
            <a:r>
              <a:rPr lang="en-US" sz="1200" b="1" dirty="0">
                <a:solidFill>
                  <a:srgbClr val="083F56"/>
                </a:solidFill>
                <a:latin typeface="Rubik" panose="020B0604020202020204" charset="-79"/>
                <a:cs typeface="Rubik" panose="020B0604020202020204" charset="-79"/>
              </a:rPr>
              <a:t>Brazilian patient groups explain why they are essential to their healthcare system</a:t>
            </a:r>
          </a:p>
          <a:p>
            <a:pPr>
              <a:buClr>
                <a:srgbClr val="083F56"/>
              </a:buClr>
            </a:pPr>
            <a:endParaRPr lang="en-US" sz="400" dirty="0">
              <a:solidFill>
                <a:srgbClr val="083F56"/>
              </a:solidFill>
              <a:latin typeface="Rubik" panose="020B0604020202020204" charset="-79"/>
              <a:cs typeface="Rubik" panose="020B0604020202020204" charset="-79"/>
            </a:endParaRPr>
          </a:p>
          <a:p>
            <a:pPr>
              <a:spcAft>
                <a:spcPts val="975"/>
              </a:spcAft>
              <a:buClr>
                <a:srgbClr val="083F56"/>
              </a:buClr>
            </a:pPr>
            <a:r>
              <a:rPr lang="en-US" sz="1200" i="1" dirty="0">
                <a:solidFill>
                  <a:srgbClr val="083F56"/>
                </a:solidFill>
                <a:latin typeface="Rubik" panose="020B0604020202020204" charset="-79"/>
                <a:cs typeface="Rubik" panose="020B0604020202020204" charset="-79"/>
              </a:rPr>
              <a:t>Thematic analysis of commentaries</a:t>
            </a:r>
            <a:endParaRPr lang="en-GB" sz="1200" i="1" dirty="0">
              <a:solidFill>
                <a:srgbClr val="083F56"/>
              </a:solidFill>
              <a:latin typeface="Rubik" panose="020B0604020202020204" charset="-79"/>
              <a:cs typeface="Rubik" panose="020B0604020202020204" charset="-79"/>
            </a:endParaRPr>
          </a:p>
        </p:txBody>
      </p:sp>
      <p:graphicFrame>
        <p:nvGraphicFramePr>
          <p:cNvPr id="6" name="Table 5">
            <a:extLst>
              <a:ext uri="{FF2B5EF4-FFF2-40B4-BE49-F238E27FC236}">
                <a16:creationId xmlns:a16="http://schemas.microsoft.com/office/drawing/2014/main" id="{E3F99251-FF83-89C3-4C19-90D84C315EFA}"/>
              </a:ext>
            </a:extLst>
          </p:cNvPr>
          <p:cNvGraphicFramePr>
            <a:graphicFrameLocks noGrp="1"/>
          </p:cNvGraphicFramePr>
          <p:nvPr>
            <p:extLst>
              <p:ext uri="{D42A27DB-BD31-4B8C-83A1-F6EECF244321}">
                <p14:modId xmlns:p14="http://schemas.microsoft.com/office/powerpoint/2010/main" val="299193793"/>
              </p:ext>
            </p:extLst>
          </p:nvPr>
        </p:nvGraphicFramePr>
        <p:xfrm>
          <a:off x="6572231" y="1425632"/>
          <a:ext cx="4769848" cy="2822984"/>
        </p:xfrm>
        <a:graphic>
          <a:graphicData uri="http://schemas.openxmlformats.org/drawingml/2006/table">
            <a:tbl>
              <a:tblPr firstRow="1" firstCol="1" bandRow="1">
                <a:tableStyleId>{5C22544A-7EE6-4342-B048-85BDC9FD1C3A}</a:tableStyleId>
              </a:tblPr>
              <a:tblGrid>
                <a:gridCol w="3929450">
                  <a:extLst>
                    <a:ext uri="{9D8B030D-6E8A-4147-A177-3AD203B41FA5}">
                      <a16:colId xmlns:a16="http://schemas.microsoft.com/office/drawing/2014/main" val="3934595326"/>
                    </a:ext>
                  </a:extLst>
                </a:gridCol>
                <a:gridCol w="840398">
                  <a:extLst>
                    <a:ext uri="{9D8B030D-6E8A-4147-A177-3AD203B41FA5}">
                      <a16:colId xmlns:a16="http://schemas.microsoft.com/office/drawing/2014/main" val="143777805"/>
                    </a:ext>
                  </a:extLst>
                </a:gridCol>
              </a:tblGrid>
              <a:tr h="483517">
                <a:tc>
                  <a:txBody>
                    <a:bodyPr/>
                    <a:lstStyle/>
                    <a:p>
                      <a:pPr>
                        <a:lnSpc>
                          <a:spcPct val="115000"/>
                        </a:lnSpc>
                        <a:spcAft>
                          <a:spcPts val="800"/>
                        </a:spcAft>
                      </a:pPr>
                      <a:r>
                        <a:rPr lang="en-GB" sz="1000" kern="0" dirty="0">
                          <a:solidFill>
                            <a:srgbClr val="0070C0"/>
                          </a:solidFill>
                          <a:effectLst/>
                          <a:latin typeface="Rubik" pitchFamily="2" charset="-79"/>
                          <a:cs typeface="Rubik" pitchFamily="2" charset="-79"/>
                        </a:rPr>
                        <a:t>Theme </a:t>
                      </a:r>
                      <a:endParaRPr lang="en-GB" sz="1000" kern="100" dirty="0">
                        <a:solidFill>
                          <a:srgbClr val="0070C0"/>
                        </a:solidFill>
                        <a:effectLst/>
                        <a:latin typeface="Rubik" pitchFamily="2" charset="-79"/>
                        <a:ea typeface="Malgun Gothic" panose="020B0503020000020004" pitchFamily="34" charset="-127"/>
                        <a:cs typeface="Rubik" pitchFamily="2" charset="-79"/>
                      </a:endParaRPr>
                    </a:p>
                  </a:txBody>
                  <a:tcPr marL="68580" marR="68580" marT="0" marB="0" anchor="b">
                    <a:solidFill>
                      <a:srgbClr val="F2F2F2"/>
                    </a:solidFill>
                  </a:tcPr>
                </a:tc>
                <a:tc>
                  <a:txBody>
                    <a:bodyPr/>
                    <a:lstStyle/>
                    <a:p>
                      <a:pPr algn="ctr">
                        <a:lnSpc>
                          <a:spcPct val="115000"/>
                        </a:lnSpc>
                        <a:spcAft>
                          <a:spcPts val="800"/>
                        </a:spcAft>
                      </a:pPr>
                      <a:r>
                        <a:rPr lang="en-GB" sz="1000" kern="0" dirty="0">
                          <a:solidFill>
                            <a:srgbClr val="0070C0"/>
                          </a:solidFill>
                          <a:effectLst/>
                          <a:latin typeface="Rubik" pitchFamily="2" charset="-79"/>
                          <a:cs typeface="Rubik" pitchFamily="2" charset="-79"/>
                        </a:rPr>
                        <a:t>% of total comments</a:t>
                      </a:r>
                      <a:endParaRPr lang="en-GB" sz="1000" kern="100" dirty="0">
                        <a:solidFill>
                          <a:srgbClr val="0070C0"/>
                        </a:solidFill>
                        <a:effectLst/>
                        <a:latin typeface="Rubik" pitchFamily="2" charset="-79"/>
                        <a:ea typeface="Malgun Gothic" panose="020B0503020000020004" pitchFamily="34" charset="-127"/>
                        <a:cs typeface="Rubik" pitchFamily="2" charset="-79"/>
                      </a:endParaRPr>
                    </a:p>
                  </a:txBody>
                  <a:tcPr marL="68580" marR="68580" marT="0" marB="0" anchor="b">
                    <a:solidFill>
                      <a:srgbClr val="F2F2F2"/>
                    </a:solidFill>
                  </a:tcPr>
                </a:tc>
                <a:extLst>
                  <a:ext uri="{0D108BD9-81ED-4DB2-BD59-A6C34878D82A}">
                    <a16:rowId xmlns:a16="http://schemas.microsoft.com/office/drawing/2014/main" val="3893679278"/>
                  </a:ext>
                </a:extLst>
              </a:tr>
              <a:tr h="147153">
                <a:tc>
                  <a:txBody>
                    <a:bodyPr/>
                    <a:lstStyle/>
                    <a:p>
                      <a:pPr>
                        <a:lnSpc>
                          <a:spcPct val="115000"/>
                        </a:lnSpc>
                        <a:spcAft>
                          <a:spcPts val="800"/>
                        </a:spcAft>
                      </a:pPr>
                      <a:r>
                        <a:rPr lang="en-GB" sz="1100" b="0" kern="0" dirty="0">
                          <a:solidFill>
                            <a:schemeClr val="tx1"/>
                          </a:solidFill>
                          <a:effectLst/>
                          <a:latin typeface="Rubik" pitchFamily="2" charset="-79"/>
                          <a:cs typeface="Rubik" pitchFamily="2" charset="-79"/>
                        </a:rPr>
                        <a:t>Guiding policy development, advocacy activities</a:t>
                      </a:r>
                      <a:endParaRPr lang="en-GB" sz="1100" b="0" kern="100" dirty="0">
                        <a:solidFill>
                          <a:schemeClr val="tx1"/>
                        </a:solidFill>
                        <a:effectLst/>
                        <a:latin typeface="Rubik" pitchFamily="2" charset="-79"/>
                        <a:ea typeface="Malgun Gothic" panose="020B0503020000020004" pitchFamily="34" charset="-127"/>
                        <a:cs typeface="Rubik" pitchFamily="2" charset="-79"/>
                      </a:endParaRPr>
                    </a:p>
                  </a:txBody>
                  <a:tcPr marL="68580" marR="68580" marT="0" marB="0" anchor="b">
                    <a:solidFill>
                      <a:srgbClr val="F2F2F2"/>
                    </a:solidFill>
                  </a:tcPr>
                </a:tc>
                <a:tc>
                  <a:txBody>
                    <a:bodyPr/>
                    <a:lstStyle/>
                    <a:p>
                      <a:pPr algn="ctr">
                        <a:lnSpc>
                          <a:spcPct val="115000"/>
                        </a:lnSpc>
                        <a:spcAft>
                          <a:spcPts val="800"/>
                        </a:spcAft>
                      </a:pPr>
                      <a:r>
                        <a:rPr lang="en-GB" sz="1100" kern="0" dirty="0">
                          <a:effectLst/>
                          <a:latin typeface="Rubik" pitchFamily="2" charset="-79"/>
                          <a:cs typeface="Rubik" pitchFamily="2" charset="-79"/>
                        </a:rPr>
                        <a:t>20%</a:t>
                      </a:r>
                      <a:endParaRPr lang="en-GB" sz="1100" kern="100" dirty="0">
                        <a:effectLst/>
                        <a:latin typeface="Rubik" pitchFamily="2" charset="-79"/>
                        <a:ea typeface="Malgun Gothic" panose="020B0503020000020004" pitchFamily="34" charset="-127"/>
                        <a:cs typeface="Rubik" pitchFamily="2" charset="-79"/>
                      </a:endParaRPr>
                    </a:p>
                  </a:txBody>
                  <a:tcPr marL="68580" marR="68580" marT="0" marB="0" anchor="b">
                    <a:solidFill>
                      <a:srgbClr val="F2F2F2"/>
                    </a:solidFill>
                  </a:tcPr>
                </a:tc>
                <a:extLst>
                  <a:ext uri="{0D108BD9-81ED-4DB2-BD59-A6C34878D82A}">
                    <a16:rowId xmlns:a16="http://schemas.microsoft.com/office/drawing/2014/main" val="1194201397"/>
                  </a:ext>
                </a:extLst>
              </a:tr>
              <a:tr h="147153">
                <a:tc>
                  <a:txBody>
                    <a:bodyPr/>
                    <a:lstStyle/>
                    <a:p>
                      <a:pPr>
                        <a:lnSpc>
                          <a:spcPct val="115000"/>
                        </a:lnSpc>
                        <a:spcAft>
                          <a:spcPts val="800"/>
                        </a:spcAft>
                      </a:pPr>
                      <a:r>
                        <a:rPr lang="en-GB" sz="1100" b="0" kern="0" dirty="0">
                          <a:solidFill>
                            <a:schemeClr val="tx1"/>
                          </a:solidFill>
                          <a:effectLst/>
                          <a:latin typeface="Rubik" pitchFamily="2" charset="-79"/>
                          <a:cs typeface="Rubik" pitchFamily="2" charset="-79"/>
                        </a:rPr>
                        <a:t>Providing healthcare</a:t>
                      </a:r>
                      <a:endParaRPr lang="en-GB" sz="1100" b="0" kern="100" dirty="0">
                        <a:solidFill>
                          <a:schemeClr val="tx1"/>
                        </a:solidFill>
                        <a:effectLst/>
                        <a:latin typeface="Rubik" pitchFamily="2" charset="-79"/>
                        <a:ea typeface="Malgun Gothic" panose="020B0503020000020004" pitchFamily="34" charset="-127"/>
                        <a:cs typeface="Rubik" pitchFamily="2" charset="-79"/>
                      </a:endParaRPr>
                    </a:p>
                  </a:txBody>
                  <a:tcPr marL="68580" marR="68580" marT="0" marB="0" anchor="b">
                    <a:solidFill>
                      <a:srgbClr val="F2F2F2"/>
                    </a:solidFill>
                  </a:tcPr>
                </a:tc>
                <a:tc>
                  <a:txBody>
                    <a:bodyPr/>
                    <a:lstStyle/>
                    <a:p>
                      <a:pPr algn="ctr">
                        <a:lnSpc>
                          <a:spcPct val="115000"/>
                        </a:lnSpc>
                        <a:spcAft>
                          <a:spcPts val="800"/>
                        </a:spcAft>
                      </a:pPr>
                      <a:r>
                        <a:rPr lang="en-GB" sz="1100" kern="0">
                          <a:effectLst/>
                          <a:latin typeface="Rubik" pitchFamily="2" charset="-79"/>
                          <a:cs typeface="Rubik" pitchFamily="2" charset="-79"/>
                        </a:rPr>
                        <a:t>15%</a:t>
                      </a:r>
                      <a:endParaRPr lang="en-GB" sz="1100" kern="100">
                        <a:effectLst/>
                        <a:latin typeface="Rubik" pitchFamily="2" charset="-79"/>
                        <a:ea typeface="Malgun Gothic" panose="020B0503020000020004" pitchFamily="34" charset="-127"/>
                        <a:cs typeface="Rubik" pitchFamily="2" charset="-79"/>
                      </a:endParaRPr>
                    </a:p>
                  </a:txBody>
                  <a:tcPr marL="68580" marR="68580" marT="0" marB="0" anchor="b">
                    <a:solidFill>
                      <a:srgbClr val="F2F2F2"/>
                    </a:solidFill>
                  </a:tcPr>
                </a:tc>
                <a:extLst>
                  <a:ext uri="{0D108BD9-81ED-4DB2-BD59-A6C34878D82A}">
                    <a16:rowId xmlns:a16="http://schemas.microsoft.com/office/drawing/2014/main" val="1531606915"/>
                  </a:ext>
                </a:extLst>
              </a:tr>
              <a:tr h="147153">
                <a:tc>
                  <a:txBody>
                    <a:bodyPr/>
                    <a:lstStyle/>
                    <a:p>
                      <a:pPr>
                        <a:lnSpc>
                          <a:spcPct val="115000"/>
                        </a:lnSpc>
                        <a:spcAft>
                          <a:spcPts val="800"/>
                        </a:spcAft>
                      </a:pPr>
                      <a:r>
                        <a:rPr lang="en-GB" sz="1100" b="0" kern="0" dirty="0">
                          <a:solidFill>
                            <a:schemeClr val="tx1"/>
                          </a:solidFill>
                          <a:effectLst/>
                          <a:latin typeface="Rubik" pitchFamily="2" charset="-79"/>
                          <a:cs typeface="Rubik" pitchFamily="2" charset="-79"/>
                        </a:rPr>
                        <a:t>Participating in regulatory, HTA, and insurer decisions</a:t>
                      </a:r>
                      <a:endParaRPr lang="en-GB" sz="1100" b="0" kern="100" dirty="0">
                        <a:solidFill>
                          <a:schemeClr val="tx1"/>
                        </a:solidFill>
                        <a:effectLst/>
                        <a:latin typeface="Rubik" pitchFamily="2" charset="-79"/>
                        <a:ea typeface="Malgun Gothic" panose="020B0503020000020004" pitchFamily="34" charset="-127"/>
                        <a:cs typeface="Rubik" pitchFamily="2" charset="-79"/>
                      </a:endParaRPr>
                    </a:p>
                  </a:txBody>
                  <a:tcPr marL="68580" marR="68580" marT="0" marB="0" anchor="b">
                    <a:solidFill>
                      <a:srgbClr val="F2F2F2"/>
                    </a:solidFill>
                  </a:tcPr>
                </a:tc>
                <a:tc>
                  <a:txBody>
                    <a:bodyPr/>
                    <a:lstStyle/>
                    <a:p>
                      <a:pPr algn="ctr">
                        <a:lnSpc>
                          <a:spcPct val="115000"/>
                        </a:lnSpc>
                        <a:spcAft>
                          <a:spcPts val="800"/>
                        </a:spcAft>
                      </a:pPr>
                      <a:r>
                        <a:rPr lang="en-GB" sz="1100" kern="0" dirty="0">
                          <a:effectLst/>
                          <a:latin typeface="Rubik" pitchFamily="2" charset="-79"/>
                          <a:cs typeface="Rubik" pitchFamily="2" charset="-79"/>
                        </a:rPr>
                        <a:t>15%</a:t>
                      </a:r>
                      <a:endParaRPr lang="en-GB" sz="1100" kern="100" dirty="0">
                        <a:effectLst/>
                        <a:latin typeface="Rubik" pitchFamily="2" charset="-79"/>
                        <a:ea typeface="Malgun Gothic" panose="020B0503020000020004" pitchFamily="34" charset="-127"/>
                        <a:cs typeface="Rubik" pitchFamily="2" charset="-79"/>
                      </a:endParaRPr>
                    </a:p>
                  </a:txBody>
                  <a:tcPr marL="68580" marR="68580" marT="0" marB="0" anchor="b">
                    <a:solidFill>
                      <a:srgbClr val="F2F2F2"/>
                    </a:solidFill>
                  </a:tcPr>
                </a:tc>
                <a:extLst>
                  <a:ext uri="{0D108BD9-81ED-4DB2-BD59-A6C34878D82A}">
                    <a16:rowId xmlns:a16="http://schemas.microsoft.com/office/drawing/2014/main" val="2490904696"/>
                  </a:ext>
                </a:extLst>
              </a:tr>
              <a:tr h="147153">
                <a:tc>
                  <a:txBody>
                    <a:bodyPr/>
                    <a:lstStyle/>
                    <a:p>
                      <a:pPr>
                        <a:lnSpc>
                          <a:spcPct val="115000"/>
                        </a:lnSpc>
                        <a:spcAft>
                          <a:spcPts val="800"/>
                        </a:spcAft>
                      </a:pPr>
                      <a:r>
                        <a:rPr lang="en-GB" sz="1100" b="0" kern="0" dirty="0">
                          <a:solidFill>
                            <a:schemeClr val="tx1"/>
                          </a:solidFill>
                          <a:effectLst/>
                          <a:latin typeface="Rubik" pitchFamily="2" charset="-79"/>
                          <a:cs typeface="Rubik" pitchFamily="2" charset="-79"/>
                        </a:rPr>
                        <a:t>Supporting individual patients and carers</a:t>
                      </a:r>
                      <a:endParaRPr lang="en-GB" sz="1100" b="0" kern="100" dirty="0">
                        <a:solidFill>
                          <a:schemeClr val="tx1"/>
                        </a:solidFill>
                        <a:effectLst/>
                        <a:latin typeface="Rubik" pitchFamily="2" charset="-79"/>
                        <a:ea typeface="Malgun Gothic" panose="020B0503020000020004" pitchFamily="34" charset="-127"/>
                        <a:cs typeface="Rubik" pitchFamily="2" charset="-79"/>
                      </a:endParaRPr>
                    </a:p>
                  </a:txBody>
                  <a:tcPr marL="68580" marR="68580" marT="0" marB="0" anchor="b">
                    <a:solidFill>
                      <a:srgbClr val="F2F2F2"/>
                    </a:solidFill>
                  </a:tcPr>
                </a:tc>
                <a:tc>
                  <a:txBody>
                    <a:bodyPr/>
                    <a:lstStyle/>
                    <a:p>
                      <a:pPr algn="ctr">
                        <a:lnSpc>
                          <a:spcPct val="115000"/>
                        </a:lnSpc>
                        <a:spcAft>
                          <a:spcPts val="800"/>
                        </a:spcAft>
                      </a:pPr>
                      <a:r>
                        <a:rPr lang="en-GB" sz="1100" kern="0" dirty="0">
                          <a:effectLst/>
                          <a:latin typeface="Rubik" pitchFamily="2" charset="-79"/>
                          <a:cs typeface="Rubik" pitchFamily="2" charset="-79"/>
                        </a:rPr>
                        <a:t>10%</a:t>
                      </a:r>
                      <a:endParaRPr lang="en-GB" sz="1100" kern="100" dirty="0">
                        <a:effectLst/>
                        <a:latin typeface="Rubik" pitchFamily="2" charset="-79"/>
                        <a:ea typeface="Malgun Gothic" panose="020B0503020000020004" pitchFamily="34" charset="-127"/>
                        <a:cs typeface="Rubik" pitchFamily="2" charset="-79"/>
                      </a:endParaRPr>
                    </a:p>
                  </a:txBody>
                  <a:tcPr marL="68580" marR="68580" marT="0" marB="0" anchor="b">
                    <a:solidFill>
                      <a:srgbClr val="F2F2F2"/>
                    </a:solidFill>
                  </a:tcPr>
                </a:tc>
                <a:extLst>
                  <a:ext uri="{0D108BD9-81ED-4DB2-BD59-A6C34878D82A}">
                    <a16:rowId xmlns:a16="http://schemas.microsoft.com/office/drawing/2014/main" val="1349176148"/>
                  </a:ext>
                </a:extLst>
              </a:tr>
              <a:tr h="147153">
                <a:tc>
                  <a:txBody>
                    <a:bodyPr/>
                    <a:lstStyle/>
                    <a:p>
                      <a:pPr>
                        <a:lnSpc>
                          <a:spcPct val="115000"/>
                        </a:lnSpc>
                        <a:spcAft>
                          <a:spcPts val="800"/>
                        </a:spcAft>
                      </a:pPr>
                      <a:r>
                        <a:rPr lang="en-GB" sz="1100" b="0" kern="0" dirty="0">
                          <a:solidFill>
                            <a:schemeClr val="tx1"/>
                          </a:solidFill>
                          <a:effectLst/>
                          <a:latin typeface="Rubik" pitchFamily="2" charset="-79"/>
                          <a:cs typeface="Rubik" pitchFamily="2" charset="-79"/>
                        </a:rPr>
                        <a:t>Improving self care, and health literacy</a:t>
                      </a:r>
                      <a:endParaRPr lang="en-GB" sz="1100" b="0" kern="100" dirty="0">
                        <a:solidFill>
                          <a:schemeClr val="tx1"/>
                        </a:solidFill>
                        <a:effectLst/>
                        <a:latin typeface="Rubik" pitchFamily="2" charset="-79"/>
                        <a:ea typeface="Malgun Gothic" panose="020B0503020000020004" pitchFamily="34" charset="-127"/>
                        <a:cs typeface="Rubik" pitchFamily="2" charset="-79"/>
                      </a:endParaRPr>
                    </a:p>
                  </a:txBody>
                  <a:tcPr marL="68580" marR="68580" marT="0" marB="0" anchor="b">
                    <a:solidFill>
                      <a:srgbClr val="F2F2F2"/>
                    </a:solidFill>
                  </a:tcPr>
                </a:tc>
                <a:tc>
                  <a:txBody>
                    <a:bodyPr/>
                    <a:lstStyle/>
                    <a:p>
                      <a:pPr algn="ctr">
                        <a:lnSpc>
                          <a:spcPct val="115000"/>
                        </a:lnSpc>
                        <a:spcAft>
                          <a:spcPts val="800"/>
                        </a:spcAft>
                      </a:pPr>
                      <a:r>
                        <a:rPr lang="en-GB" sz="1100" kern="0" dirty="0">
                          <a:effectLst/>
                          <a:latin typeface="Rubik" pitchFamily="2" charset="-79"/>
                          <a:cs typeface="Rubik" pitchFamily="2" charset="-79"/>
                        </a:rPr>
                        <a:t>10%</a:t>
                      </a:r>
                      <a:endParaRPr lang="en-GB" sz="1100" kern="100" dirty="0">
                        <a:effectLst/>
                        <a:latin typeface="Rubik" pitchFamily="2" charset="-79"/>
                        <a:ea typeface="Malgun Gothic" panose="020B0503020000020004" pitchFamily="34" charset="-127"/>
                        <a:cs typeface="Rubik" pitchFamily="2" charset="-79"/>
                      </a:endParaRPr>
                    </a:p>
                  </a:txBody>
                  <a:tcPr marL="68580" marR="68580" marT="0" marB="0" anchor="b">
                    <a:solidFill>
                      <a:srgbClr val="F2F2F2"/>
                    </a:solidFill>
                  </a:tcPr>
                </a:tc>
                <a:extLst>
                  <a:ext uri="{0D108BD9-81ED-4DB2-BD59-A6C34878D82A}">
                    <a16:rowId xmlns:a16="http://schemas.microsoft.com/office/drawing/2014/main" val="3635780248"/>
                  </a:ext>
                </a:extLst>
              </a:tr>
              <a:tr h="147153">
                <a:tc>
                  <a:txBody>
                    <a:bodyPr/>
                    <a:lstStyle/>
                    <a:p>
                      <a:pPr>
                        <a:lnSpc>
                          <a:spcPct val="115000"/>
                        </a:lnSpc>
                        <a:spcAft>
                          <a:spcPts val="800"/>
                        </a:spcAft>
                      </a:pPr>
                      <a:r>
                        <a:rPr lang="en-GB" sz="1100" b="0" kern="0" dirty="0">
                          <a:solidFill>
                            <a:schemeClr val="tx1"/>
                          </a:solidFill>
                          <a:effectLst/>
                          <a:latin typeface="Rubik" pitchFamily="2" charset="-79"/>
                          <a:cs typeface="Rubik" pitchFamily="2" charset="-79"/>
                        </a:rPr>
                        <a:t>Raising awareness of disease, and its impact</a:t>
                      </a:r>
                      <a:endParaRPr lang="en-GB" sz="1100" b="0" kern="100" dirty="0">
                        <a:solidFill>
                          <a:schemeClr val="tx1"/>
                        </a:solidFill>
                        <a:effectLst/>
                        <a:latin typeface="Rubik" pitchFamily="2" charset="-79"/>
                        <a:ea typeface="Malgun Gothic" panose="020B0503020000020004" pitchFamily="34" charset="-127"/>
                        <a:cs typeface="Rubik" pitchFamily="2" charset="-79"/>
                      </a:endParaRPr>
                    </a:p>
                  </a:txBody>
                  <a:tcPr marL="68580" marR="68580" marT="0" marB="0" anchor="b">
                    <a:solidFill>
                      <a:srgbClr val="F2F2F2"/>
                    </a:solidFill>
                  </a:tcPr>
                </a:tc>
                <a:tc>
                  <a:txBody>
                    <a:bodyPr/>
                    <a:lstStyle/>
                    <a:p>
                      <a:pPr algn="ctr">
                        <a:lnSpc>
                          <a:spcPct val="115000"/>
                        </a:lnSpc>
                        <a:spcAft>
                          <a:spcPts val="800"/>
                        </a:spcAft>
                      </a:pPr>
                      <a:r>
                        <a:rPr lang="en-GB" sz="1100" kern="0" dirty="0">
                          <a:effectLst/>
                          <a:latin typeface="Rubik" pitchFamily="2" charset="-79"/>
                          <a:cs typeface="Rubik" pitchFamily="2" charset="-79"/>
                        </a:rPr>
                        <a:t>10%</a:t>
                      </a:r>
                      <a:endParaRPr lang="en-GB" sz="1100" kern="100" dirty="0">
                        <a:effectLst/>
                        <a:latin typeface="Rubik" pitchFamily="2" charset="-79"/>
                        <a:ea typeface="Malgun Gothic" panose="020B0503020000020004" pitchFamily="34" charset="-127"/>
                        <a:cs typeface="Rubik" pitchFamily="2" charset="-79"/>
                      </a:endParaRPr>
                    </a:p>
                  </a:txBody>
                  <a:tcPr marL="68580" marR="68580" marT="0" marB="0" anchor="b">
                    <a:solidFill>
                      <a:srgbClr val="F2F2F2"/>
                    </a:solidFill>
                  </a:tcPr>
                </a:tc>
                <a:extLst>
                  <a:ext uri="{0D108BD9-81ED-4DB2-BD59-A6C34878D82A}">
                    <a16:rowId xmlns:a16="http://schemas.microsoft.com/office/drawing/2014/main" val="3876600917"/>
                  </a:ext>
                </a:extLst>
              </a:tr>
              <a:tr h="147153">
                <a:tc>
                  <a:txBody>
                    <a:bodyPr/>
                    <a:lstStyle/>
                    <a:p>
                      <a:pPr>
                        <a:lnSpc>
                          <a:spcPct val="115000"/>
                        </a:lnSpc>
                        <a:spcAft>
                          <a:spcPts val="800"/>
                        </a:spcAft>
                      </a:pPr>
                      <a:r>
                        <a:rPr lang="en-GB" sz="1100" b="0" kern="0" dirty="0">
                          <a:solidFill>
                            <a:schemeClr val="tx1"/>
                          </a:solidFill>
                          <a:effectLst/>
                          <a:latin typeface="Rubik" pitchFamily="2" charset="-79"/>
                          <a:cs typeface="Rubik" pitchFamily="2" charset="-79"/>
                        </a:rPr>
                        <a:t>Improving access to care and treatments</a:t>
                      </a:r>
                      <a:endParaRPr lang="en-GB" sz="1100" b="0" kern="100" dirty="0">
                        <a:solidFill>
                          <a:schemeClr val="tx1"/>
                        </a:solidFill>
                        <a:effectLst/>
                        <a:latin typeface="Rubik" pitchFamily="2" charset="-79"/>
                        <a:ea typeface="Malgun Gothic" panose="020B0503020000020004" pitchFamily="34" charset="-127"/>
                        <a:cs typeface="Rubik" pitchFamily="2" charset="-79"/>
                      </a:endParaRPr>
                    </a:p>
                  </a:txBody>
                  <a:tcPr marL="68580" marR="68580" marT="0" marB="0" anchor="b">
                    <a:solidFill>
                      <a:srgbClr val="F2F2F2"/>
                    </a:solidFill>
                  </a:tcPr>
                </a:tc>
                <a:tc>
                  <a:txBody>
                    <a:bodyPr/>
                    <a:lstStyle/>
                    <a:p>
                      <a:pPr algn="ctr">
                        <a:lnSpc>
                          <a:spcPct val="115000"/>
                        </a:lnSpc>
                        <a:spcAft>
                          <a:spcPts val="800"/>
                        </a:spcAft>
                      </a:pPr>
                      <a:r>
                        <a:rPr lang="en-GB" sz="1100" kern="0" dirty="0">
                          <a:effectLst/>
                          <a:latin typeface="Rubik" pitchFamily="2" charset="-79"/>
                          <a:cs typeface="Rubik" pitchFamily="2" charset="-79"/>
                        </a:rPr>
                        <a:t>5%</a:t>
                      </a:r>
                      <a:endParaRPr lang="en-GB" sz="1100" kern="100" dirty="0">
                        <a:effectLst/>
                        <a:latin typeface="Rubik" pitchFamily="2" charset="-79"/>
                        <a:ea typeface="Malgun Gothic" panose="020B0503020000020004" pitchFamily="34" charset="-127"/>
                        <a:cs typeface="Rubik" pitchFamily="2" charset="-79"/>
                      </a:endParaRPr>
                    </a:p>
                  </a:txBody>
                  <a:tcPr marL="68580" marR="68580" marT="0" marB="0" anchor="b">
                    <a:solidFill>
                      <a:srgbClr val="F2F2F2"/>
                    </a:solidFill>
                  </a:tcPr>
                </a:tc>
                <a:extLst>
                  <a:ext uri="{0D108BD9-81ED-4DB2-BD59-A6C34878D82A}">
                    <a16:rowId xmlns:a16="http://schemas.microsoft.com/office/drawing/2014/main" val="1015259246"/>
                  </a:ext>
                </a:extLst>
              </a:tr>
              <a:tr h="147153">
                <a:tc>
                  <a:txBody>
                    <a:bodyPr/>
                    <a:lstStyle/>
                    <a:p>
                      <a:pPr>
                        <a:lnSpc>
                          <a:spcPct val="115000"/>
                        </a:lnSpc>
                        <a:spcAft>
                          <a:spcPts val="800"/>
                        </a:spcAft>
                      </a:pPr>
                      <a:r>
                        <a:rPr lang="en-GB" sz="1100" b="0" kern="0" dirty="0">
                          <a:solidFill>
                            <a:schemeClr val="tx1"/>
                          </a:solidFill>
                          <a:effectLst/>
                          <a:latin typeface="Rubik" pitchFamily="2" charset="-79"/>
                          <a:cs typeface="Rubik" pitchFamily="2" charset="-79"/>
                        </a:rPr>
                        <a:t>Improving care pathways, guidelines, and services</a:t>
                      </a:r>
                      <a:endParaRPr lang="en-GB" sz="1100" b="0" kern="100" dirty="0">
                        <a:solidFill>
                          <a:schemeClr val="tx1"/>
                        </a:solidFill>
                        <a:effectLst/>
                        <a:latin typeface="Rubik" pitchFamily="2" charset="-79"/>
                        <a:ea typeface="Malgun Gothic" panose="020B0503020000020004" pitchFamily="34" charset="-127"/>
                        <a:cs typeface="Rubik" pitchFamily="2" charset="-79"/>
                      </a:endParaRPr>
                    </a:p>
                  </a:txBody>
                  <a:tcPr marL="68580" marR="68580" marT="0" marB="0" anchor="b">
                    <a:solidFill>
                      <a:srgbClr val="F2F2F2"/>
                    </a:solidFill>
                  </a:tcPr>
                </a:tc>
                <a:tc>
                  <a:txBody>
                    <a:bodyPr/>
                    <a:lstStyle/>
                    <a:p>
                      <a:pPr algn="ctr">
                        <a:lnSpc>
                          <a:spcPct val="115000"/>
                        </a:lnSpc>
                        <a:spcAft>
                          <a:spcPts val="800"/>
                        </a:spcAft>
                      </a:pPr>
                      <a:r>
                        <a:rPr lang="en-GB" sz="1100" kern="0" dirty="0">
                          <a:effectLst/>
                          <a:latin typeface="Rubik" pitchFamily="2" charset="-79"/>
                          <a:cs typeface="Rubik" pitchFamily="2" charset="-79"/>
                        </a:rPr>
                        <a:t>5%</a:t>
                      </a:r>
                      <a:endParaRPr lang="en-GB" sz="1100" kern="100" dirty="0">
                        <a:effectLst/>
                        <a:latin typeface="Rubik" pitchFamily="2" charset="-79"/>
                        <a:ea typeface="Malgun Gothic" panose="020B0503020000020004" pitchFamily="34" charset="-127"/>
                        <a:cs typeface="Rubik" pitchFamily="2" charset="-79"/>
                      </a:endParaRPr>
                    </a:p>
                  </a:txBody>
                  <a:tcPr marL="68580" marR="68580" marT="0" marB="0" anchor="b">
                    <a:solidFill>
                      <a:srgbClr val="F2F2F2"/>
                    </a:solidFill>
                  </a:tcPr>
                </a:tc>
                <a:extLst>
                  <a:ext uri="{0D108BD9-81ED-4DB2-BD59-A6C34878D82A}">
                    <a16:rowId xmlns:a16="http://schemas.microsoft.com/office/drawing/2014/main" val="1612438762"/>
                  </a:ext>
                </a:extLst>
              </a:tr>
              <a:tr h="147153">
                <a:tc>
                  <a:txBody>
                    <a:bodyPr/>
                    <a:lstStyle/>
                    <a:p>
                      <a:pPr>
                        <a:lnSpc>
                          <a:spcPct val="115000"/>
                        </a:lnSpc>
                        <a:spcAft>
                          <a:spcPts val="800"/>
                        </a:spcAft>
                      </a:pPr>
                      <a:r>
                        <a:rPr lang="en-GB" sz="1100" b="0" kern="0" dirty="0">
                          <a:solidFill>
                            <a:schemeClr val="tx1"/>
                          </a:solidFill>
                          <a:effectLst/>
                          <a:latin typeface="Rubik" pitchFamily="2" charset="-79"/>
                          <a:cs typeface="Rubik" pitchFamily="2" charset="-79"/>
                        </a:rPr>
                        <a:t>Researching new treatments, and disease insights</a:t>
                      </a:r>
                      <a:endParaRPr lang="en-GB" sz="1100" b="0" kern="100" dirty="0">
                        <a:solidFill>
                          <a:schemeClr val="tx1"/>
                        </a:solidFill>
                        <a:effectLst/>
                        <a:latin typeface="Rubik" pitchFamily="2" charset="-79"/>
                        <a:ea typeface="Malgun Gothic" panose="020B0503020000020004" pitchFamily="34" charset="-127"/>
                        <a:cs typeface="Rubik" pitchFamily="2" charset="-79"/>
                      </a:endParaRPr>
                    </a:p>
                  </a:txBody>
                  <a:tcPr marL="68580" marR="68580" marT="0" marB="0" anchor="b">
                    <a:solidFill>
                      <a:srgbClr val="F2F2F2"/>
                    </a:solidFill>
                  </a:tcPr>
                </a:tc>
                <a:tc>
                  <a:txBody>
                    <a:bodyPr/>
                    <a:lstStyle/>
                    <a:p>
                      <a:pPr algn="ctr">
                        <a:lnSpc>
                          <a:spcPct val="115000"/>
                        </a:lnSpc>
                        <a:spcAft>
                          <a:spcPts val="800"/>
                        </a:spcAft>
                      </a:pPr>
                      <a:r>
                        <a:rPr lang="en-GB" sz="1100" kern="0" dirty="0">
                          <a:effectLst/>
                          <a:latin typeface="Rubik" pitchFamily="2" charset="-79"/>
                          <a:cs typeface="Rubik" pitchFamily="2" charset="-79"/>
                        </a:rPr>
                        <a:t>5%</a:t>
                      </a:r>
                      <a:endParaRPr lang="en-GB" sz="1100" kern="100" dirty="0">
                        <a:effectLst/>
                        <a:latin typeface="Rubik" pitchFamily="2" charset="-79"/>
                        <a:ea typeface="Malgun Gothic" panose="020B0503020000020004" pitchFamily="34" charset="-127"/>
                        <a:cs typeface="Rubik" pitchFamily="2" charset="-79"/>
                      </a:endParaRPr>
                    </a:p>
                  </a:txBody>
                  <a:tcPr marL="68580" marR="68580" marT="0" marB="0" anchor="b">
                    <a:solidFill>
                      <a:srgbClr val="F2F2F2"/>
                    </a:solidFill>
                  </a:tcPr>
                </a:tc>
                <a:extLst>
                  <a:ext uri="{0D108BD9-81ED-4DB2-BD59-A6C34878D82A}">
                    <a16:rowId xmlns:a16="http://schemas.microsoft.com/office/drawing/2014/main" val="2460092370"/>
                  </a:ext>
                </a:extLst>
              </a:tr>
              <a:tr h="147153">
                <a:tc>
                  <a:txBody>
                    <a:bodyPr/>
                    <a:lstStyle/>
                    <a:p>
                      <a:pPr>
                        <a:lnSpc>
                          <a:spcPct val="115000"/>
                        </a:lnSpc>
                        <a:spcAft>
                          <a:spcPts val="800"/>
                        </a:spcAft>
                      </a:pPr>
                      <a:r>
                        <a:rPr lang="en-GB" sz="1100" b="0" kern="0" dirty="0">
                          <a:solidFill>
                            <a:schemeClr val="tx1"/>
                          </a:solidFill>
                          <a:effectLst/>
                          <a:latin typeface="Rubik" pitchFamily="2" charset="-79"/>
                          <a:cs typeface="Rubik" pitchFamily="2" charset="-79"/>
                        </a:rPr>
                        <a:t>HCP education and engagement</a:t>
                      </a:r>
                      <a:endParaRPr lang="en-GB" sz="1100" b="0" kern="100" dirty="0">
                        <a:solidFill>
                          <a:schemeClr val="tx1"/>
                        </a:solidFill>
                        <a:effectLst/>
                        <a:latin typeface="Rubik" pitchFamily="2" charset="-79"/>
                        <a:ea typeface="Malgun Gothic" panose="020B0503020000020004" pitchFamily="34" charset="-127"/>
                        <a:cs typeface="Rubik" pitchFamily="2" charset="-79"/>
                      </a:endParaRPr>
                    </a:p>
                  </a:txBody>
                  <a:tcPr marL="68580" marR="68580" marT="0" marB="0" anchor="b">
                    <a:solidFill>
                      <a:srgbClr val="F2F2F2"/>
                    </a:solidFill>
                  </a:tcPr>
                </a:tc>
                <a:tc>
                  <a:txBody>
                    <a:bodyPr/>
                    <a:lstStyle/>
                    <a:p>
                      <a:pPr algn="ctr">
                        <a:lnSpc>
                          <a:spcPct val="115000"/>
                        </a:lnSpc>
                        <a:spcAft>
                          <a:spcPts val="800"/>
                        </a:spcAft>
                      </a:pPr>
                      <a:r>
                        <a:rPr lang="en-GB" sz="1100" kern="0" dirty="0">
                          <a:effectLst/>
                          <a:latin typeface="Rubik" pitchFamily="2" charset="-79"/>
                          <a:cs typeface="Rubik" pitchFamily="2" charset="-79"/>
                        </a:rPr>
                        <a:t>5%</a:t>
                      </a:r>
                      <a:endParaRPr lang="en-GB" sz="1100" kern="100" dirty="0">
                        <a:effectLst/>
                        <a:latin typeface="Rubik" pitchFamily="2" charset="-79"/>
                        <a:ea typeface="Malgun Gothic" panose="020B0503020000020004" pitchFamily="34" charset="-127"/>
                        <a:cs typeface="Rubik" pitchFamily="2" charset="-79"/>
                      </a:endParaRPr>
                    </a:p>
                  </a:txBody>
                  <a:tcPr marL="68580" marR="68580" marT="0" marB="0" anchor="b">
                    <a:solidFill>
                      <a:srgbClr val="F2F2F2"/>
                    </a:solidFill>
                  </a:tcPr>
                </a:tc>
                <a:extLst>
                  <a:ext uri="{0D108BD9-81ED-4DB2-BD59-A6C34878D82A}">
                    <a16:rowId xmlns:a16="http://schemas.microsoft.com/office/drawing/2014/main" val="1443716029"/>
                  </a:ext>
                </a:extLst>
              </a:tr>
              <a:tr h="147153">
                <a:tc>
                  <a:txBody>
                    <a:bodyPr/>
                    <a:lstStyle/>
                    <a:p>
                      <a:pPr>
                        <a:lnSpc>
                          <a:spcPct val="115000"/>
                        </a:lnSpc>
                        <a:spcAft>
                          <a:spcPts val="800"/>
                        </a:spcAft>
                      </a:pPr>
                      <a:r>
                        <a:rPr lang="en-GB" sz="1100" b="0" kern="0" dirty="0">
                          <a:solidFill>
                            <a:schemeClr val="tx1"/>
                          </a:solidFill>
                          <a:effectLst/>
                          <a:latin typeface="Rubik" pitchFamily="2" charset="-79"/>
                          <a:cs typeface="Rubik" pitchFamily="2" charset="-79"/>
                        </a:rPr>
                        <a:t>Involvement in research</a:t>
                      </a:r>
                      <a:endParaRPr lang="en-GB" sz="1100" b="0" kern="100" dirty="0">
                        <a:solidFill>
                          <a:schemeClr val="tx1"/>
                        </a:solidFill>
                        <a:effectLst/>
                        <a:latin typeface="Rubik" pitchFamily="2" charset="-79"/>
                        <a:ea typeface="Malgun Gothic" panose="020B0503020000020004" pitchFamily="34" charset="-127"/>
                        <a:cs typeface="Rubik" pitchFamily="2" charset="-79"/>
                      </a:endParaRPr>
                    </a:p>
                  </a:txBody>
                  <a:tcPr marL="68580" marR="68580" marT="0" marB="0" anchor="b">
                    <a:solidFill>
                      <a:srgbClr val="F2F2F2"/>
                    </a:solidFill>
                  </a:tcPr>
                </a:tc>
                <a:tc>
                  <a:txBody>
                    <a:bodyPr/>
                    <a:lstStyle/>
                    <a:p>
                      <a:pPr algn="ctr">
                        <a:lnSpc>
                          <a:spcPct val="115000"/>
                        </a:lnSpc>
                        <a:spcAft>
                          <a:spcPts val="800"/>
                        </a:spcAft>
                      </a:pPr>
                      <a:r>
                        <a:rPr lang="en-GB" sz="1100" kern="0" dirty="0">
                          <a:effectLst/>
                          <a:latin typeface="Rubik" pitchFamily="2" charset="-79"/>
                          <a:cs typeface="Rubik" pitchFamily="2" charset="-79"/>
                        </a:rPr>
                        <a:t>2%</a:t>
                      </a:r>
                      <a:endParaRPr lang="en-GB" sz="1100" kern="100" dirty="0">
                        <a:effectLst/>
                        <a:latin typeface="Rubik" pitchFamily="2" charset="-79"/>
                        <a:ea typeface="Malgun Gothic" panose="020B0503020000020004" pitchFamily="34" charset="-127"/>
                        <a:cs typeface="Rubik" pitchFamily="2" charset="-79"/>
                      </a:endParaRPr>
                    </a:p>
                  </a:txBody>
                  <a:tcPr marL="68580" marR="68580" marT="0" marB="0" anchor="b">
                    <a:solidFill>
                      <a:srgbClr val="F2F2F2"/>
                    </a:solidFill>
                  </a:tcPr>
                </a:tc>
                <a:extLst>
                  <a:ext uri="{0D108BD9-81ED-4DB2-BD59-A6C34878D82A}">
                    <a16:rowId xmlns:a16="http://schemas.microsoft.com/office/drawing/2014/main" val="3504594224"/>
                  </a:ext>
                </a:extLst>
              </a:tr>
              <a:tr h="147153">
                <a:tc>
                  <a:txBody>
                    <a:bodyPr/>
                    <a:lstStyle/>
                    <a:p>
                      <a:pPr>
                        <a:lnSpc>
                          <a:spcPct val="115000"/>
                        </a:lnSpc>
                        <a:spcAft>
                          <a:spcPts val="800"/>
                        </a:spcAft>
                      </a:pPr>
                      <a:r>
                        <a:rPr lang="en-GB" sz="1100" b="0" kern="0" dirty="0">
                          <a:solidFill>
                            <a:schemeClr val="tx1"/>
                          </a:solidFill>
                          <a:effectLst/>
                          <a:latin typeface="Rubik" pitchFamily="2" charset="-79"/>
                          <a:cs typeface="Rubik" pitchFamily="2" charset="-79"/>
                        </a:rPr>
                        <a:t>Advocating for equitable access for treatments</a:t>
                      </a:r>
                      <a:endParaRPr lang="en-GB" sz="1100" b="0" kern="100" dirty="0">
                        <a:solidFill>
                          <a:schemeClr val="tx1"/>
                        </a:solidFill>
                        <a:effectLst/>
                        <a:latin typeface="Rubik" pitchFamily="2" charset="-79"/>
                        <a:ea typeface="Malgun Gothic" panose="020B0503020000020004" pitchFamily="34" charset="-127"/>
                        <a:cs typeface="Rubik" pitchFamily="2" charset="-79"/>
                      </a:endParaRPr>
                    </a:p>
                  </a:txBody>
                  <a:tcPr marL="68580" marR="68580" marT="0" marB="0" anchor="b">
                    <a:solidFill>
                      <a:srgbClr val="F2F2F2"/>
                    </a:solidFill>
                  </a:tcPr>
                </a:tc>
                <a:tc>
                  <a:txBody>
                    <a:bodyPr/>
                    <a:lstStyle/>
                    <a:p>
                      <a:pPr algn="ctr">
                        <a:lnSpc>
                          <a:spcPct val="115000"/>
                        </a:lnSpc>
                        <a:spcAft>
                          <a:spcPts val="800"/>
                        </a:spcAft>
                      </a:pPr>
                      <a:r>
                        <a:rPr lang="en-GB" sz="1100" kern="0" dirty="0">
                          <a:effectLst/>
                          <a:latin typeface="Rubik" pitchFamily="2" charset="-79"/>
                          <a:cs typeface="Rubik" pitchFamily="2" charset="-79"/>
                        </a:rPr>
                        <a:t>0%</a:t>
                      </a:r>
                      <a:endParaRPr lang="en-GB" sz="1100" kern="100" dirty="0">
                        <a:effectLst/>
                        <a:latin typeface="Rubik" pitchFamily="2" charset="-79"/>
                        <a:ea typeface="Malgun Gothic" panose="020B0503020000020004" pitchFamily="34" charset="-127"/>
                        <a:cs typeface="Rubik" pitchFamily="2" charset="-79"/>
                      </a:endParaRPr>
                    </a:p>
                  </a:txBody>
                  <a:tcPr marL="68580" marR="68580" marT="0" marB="0" anchor="b">
                    <a:solidFill>
                      <a:srgbClr val="F2F2F2"/>
                    </a:solidFill>
                  </a:tcPr>
                </a:tc>
                <a:extLst>
                  <a:ext uri="{0D108BD9-81ED-4DB2-BD59-A6C34878D82A}">
                    <a16:rowId xmlns:a16="http://schemas.microsoft.com/office/drawing/2014/main" val="1348391781"/>
                  </a:ext>
                </a:extLst>
              </a:tr>
              <a:tr h="147153">
                <a:tc>
                  <a:txBody>
                    <a:bodyPr/>
                    <a:lstStyle/>
                    <a:p>
                      <a:pPr>
                        <a:lnSpc>
                          <a:spcPct val="115000"/>
                        </a:lnSpc>
                        <a:spcAft>
                          <a:spcPts val="800"/>
                        </a:spcAft>
                      </a:pPr>
                      <a:r>
                        <a:rPr lang="en-GB" sz="1100" b="0" kern="0" dirty="0">
                          <a:solidFill>
                            <a:schemeClr val="tx1"/>
                          </a:solidFill>
                          <a:effectLst/>
                          <a:latin typeface="Rubik" pitchFamily="2" charset="-79"/>
                          <a:cs typeface="Rubik" pitchFamily="2" charset="-79"/>
                        </a:rPr>
                        <a:t>Other</a:t>
                      </a:r>
                      <a:endParaRPr lang="en-GB" sz="1100" b="0" kern="100" dirty="0">
                        <a:solidFill>
                          <a:schemeClr val="tx1"/>
                        </a:solidFill>
                        <a:effectLst/>
                        <a:latin typeface="Rubik" pitchFamily="2" charset="-79"/>
                        <a:ea typeface="Malgun Gothic" panose="020B0503020000020004" pitchFamily="34" charset="-127"/>
                        <a:cs typeface="Rubik" pitchFamily="2" charset="-79"/>
                      </a:endParaRPr>
                    </a:p>
                  </a:txBody>
                  <a:tcPr marL="68580" marR="68580" marT="0" marB="0" anchor="b">
                    <a:solidFill>
                      <a:srgbClr val="F2F2F2"/>
                    </a:solidFill>
                  </a:tcPr>
                </a:tc>
                <a:tc>
                  <a:txBody>
                    <a:bodyPr/>
                    <a:lstStyle/>
                    <a:p>
                      <a:pPr algn="ctr">
                        <a:lnSpc>
                          <a:spcPct val="115000"/>
                        </a:lnSpc>
                        <a:spcAft>
                          <a:spcPts val="800"/>
                        </a:spcAft>
                      </a:pPr>
                      <a:r>
                        <a:rPr lang="en-GB" sz="1100" kern="0" dirty="0">
                          <a:effectLst/>
                          <a:latin typeface="Rubik" pitchFamily="2" charset="-79"/>
                          <a:cs typeface="Rubik" pitchFamily="2" charset="-79"/>
                        </a:rPr>
                        <a:t>0%</a:t>
                      </a:r>
                      <a:endParaRPr lang="en-GB" sz="1100" kern="100" dirty="0">
                        <a:effectLst/>
                        <a:latin typeface="Rubik" pitchFamily="2" charset="-79"/>
                        <a:ea typeface="Malgun Gothic" panose="020B0503020000020004" pitchFamily="34" charset="-127"/>
                        <a:cs typeface="Rubik" pitchFamily="2" charset="-79"/>
                      </a:endParaRPr>
                    </a:p>
                  </a:txBody>
                  <a:tcPr marL="68580" marR="68580" marT="0" marB="0" anchor="b">
                    <a:solidFill>
                      <a:srgbClr val="F2F2F2"/>
                    </a:solidFill>
                  </a:tcPr>
                </a:tc>
                <a:extLst>
                  <a:ext uri="{0D108BD9-81ED-4DB2-BD59-A6C34878D82A}">
                    <a16:rowId xmlns:a16="http://schemas.microsoft.com/office/drawing/2014/main" val="2701629916"/>
                  </a:ext>
                </a:extLst>
              </a:tr>
            </a:tbl>
          </a:graphicData>
        </a:graphic>
      </p:graphicFrame>
      <p:sp>
        <p:nvSpPr>
          <p:cNvPr id="39" name="TextBox 38">
            <a:extLst>
              <a:ext uri="{FF2B5EF4-FFF2-40B4-BE49-F238E27FC236}">
                <a16:creationId xmlns:a16="http://schemas.microsoft.com/office/drawing/2014/main" id="{5DD118BB-4A87-0AF1-45CA-4C84236D5304}"/>
              </a:ext>
            </a:extLst>
          </p:cNvPr>
          <p:cNvSpPr txBox="1"/>
          <p:nvPr/>
        </p:nvSpPr>
        <p:spPr>
          <a:xfrm>
            <a:off x="6854791" y="4558877"/>
            <a:ext cx="4304402" cy="1661993"/>
          </a:xfrm>
          <a:prstGeom prst="rect">
            <a:avLst/>
          </a:prstGeom>
          <a:noFill/>
        </p:spPr>
        <p:txBody>
          <a:bodyPr wrap="square" rtlCol="0">
            <a:spAutoFit/>
          </a:bodyPr>
          <a:lstStyle/>
          <a:p>
            <a:r>
              <a:rPr lang="en-GB" sz="1200" b="1" kern="0" dirty="0">
                <a:solidFill>
                  <a:srgbClr val="0070C0"/>
                </a:solidFill>
                <a:effectLst/>
                <a:latin typeface="Rubik" pitchFamily="2" charset="-79"/>
                <a:cs typeface="Rubik" pitchFamily="2" charset="-79"/>
              </a:rPr>
              <a:t>Guiding policy development; and</a:t>
            </a:r>
            <a:endParaRPr lang="en-GB" sz="1200" b="1" kern="0" dirty="0">
              <a:solidFill>
                <a:srgbClr val="0070C0"/>
              </a:solidFill>
              <a:latin typeface="Rubik" pitchFamily="2" charset="-79"/>
              <a:cs typeface="Rubik" pitchFamily="2" charset="-79"/>
            </a:endParaRPr>
          </a:p>
          <a:p>
            <a:r>
              <a:rPr lang="en-GB" sz="1200" b="1" kern="0" dirty="0">
                <a:solidFill>
                  <a:srgbClr val="0070C0"/>
                </a:solidFill>
                <a:effectLst/>
                <a:latin typeface="Rubik" pitchFamily="2" charset="-79"/>
                <a:cs typeface="Rubik" pitchFamily="2" charset="-79"/>
              </a:rPr>
              <a:t>instituting advocacy activities</a:t>
            </a:r>
          </a:p>
          <a:p>
            <a:endParaRPr lang="en-GB" sz="1000" kern="0" dirty="0">
              <a:solidFill>
                <a:srgbClr val="0070C0"/>
              </a:solidFill>
              <a:effectLst/>
              <a:latin typeface="Rubik" pitchFamily="2" charset="-79"/>
              <a:cs typeface="Rubik" pitchFamily="2" charset="-79"/>
            </a:endParaRPr>
          </a:p>
          <a:p>
            <a:r>
              <a:rPr lang="en-GB" sz="1200" i="1" kern="0" dirty="0">
                <a:solidFill>
                  <a:srgbClr val="0070C0"/>
                </a:solidFill>
                <a:effectLst/>
                <a:latin typeface="Rubik" pitchFamily="2" charset="-79"/>
                <a:cs typeface="Rubik" pitchFamily="2" charset="-79"/>
              </a:rPr>
              <a:t>Establishing (and strengthening) relationships with policymakers—to gain an overall commitment to resources.</a:t>
            </a:r>
          </a:p>
          <a:p>
            <a:endParaRPr lang="en-GB" sz="800" kern="0" dirty="0">
              <a:solidFill>
                <a:srgbClr val="0070C0"/>
              </a:solidFill>
              <a:latin typeface="Rubik" pitchFamily="2" charset="-79"/>
              <a:cs typeface="Rubik" pitchFamily="2" charset="-79"/>
            </a:endParaRPr>
          </a:p>
          <a:p>
            <a:r>
              <a:rPr lang="en-GB" sz="1200" i="1" kern="0" dirty="0">
                <a:solidFill>
                  <a:srgbClr val="0070C0"/>
                </a:solidFill>
                <a:effectLst/>
                <a:latin typeface="Rubik" pitchFamily="2" charset="-79"/>
                <a:cs typeface="Rubik" pitchFamily="2" charset="-79"/>
              </a:rPr>
              <a:t>Implementing effective advocacy strategies for patient and caregiver communities, and engaging with key decisionmakers</a:t>
            </a:r>
            <a:r>
              <a:rPr lang="en-GB" sz="1200" i="1" kern="0" dirty="0">
                <a:solidFill>
                  <a:srgbClr val="0070C0"/>
                </a:solidFill>
                <a:effectLst/>
              </a:rPr>
              <a:t>.</a:t>
            </a:r>
            <a:endParaRPr lang="en-GB" dirty="0"/>
          </a:p>
        </p:txBody>
      </p:sp>
      <p:sp>
        <p:nvSpPr>
          <p:cNvPr id="55" name="Action Button: Go Forward or Next 54">
            <a:hlinkClick r:id="" action="ppaction://hlinkshowjump?jump=nextslide" highlightClick="1"/>
            <a:extLst>
              <a:ext uri="{FF2B5EF4-FFF2-40B4-BE49-F238E27FC236}">
                <a16:creationId xmlns:a16="http://schemas.microsoft.com/office/drawing/2014/main" id="{0521936D-B455-BFB9-6348-505332A65FE9}"/>
              </a:ext>
            </a:extLst>
          </p:cNvPr>
          <p:cNvSpPr/>
          <p:nvPr/>
        </p:nvSpPr>
        <p:spPr>
          <a:xfrm>
            <a:off x="6617039" y="4621842"/>
            <a:ext cx="181302" cy="198270"/>
          </a:xfrm>
          <a:prstGeom prst="actionButtonForwardNex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0175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9340E-5CDC-553B-3B64-323944346E72}"/>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95E25F-932E-64F0-0DEA-5F4D50E183A6}"/>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20" name="Slide Number Placeholder 1">
            <a:extLst>
              <a:ext uri="{FF2B5EF4-FFF2-40B4-BE49-F238E27FC236}">
                <a16:creationId xmlns:a16="http://schemas.microsoft.com/office/drawing/2014/main" id="{FD9498CF-1D20-F141-D9C5-15F9BC0C7EEA}"/>
              </a:ext>
            </a:extLst>
          </p:cNvPr>
          <p:cNvSpPr txBox="1">
            <a:spLocks/>
          </p:cNvSpPr>
          <p:nvPr/>
        </p:nvSpPr>
        <p:spPr>
          <a:xfrm>
            <a:off x="11263395" y="0"/>
            <a:ext cx="487836" cy="476672"/>
          </a:xfrm>
          <a:prstGeom prst="rect">
            <a:avLst/>
          </a:prstGeom>
          <a:solidFill>
            <a:schemeClr val="tx1">
              <a:alpha val="30000"/>
            </a:schemeClr>
          </a:solidFill>
        </p:spPr>
        <p:txBody>
          <a:bodyPr vert="horz" lIns="91440" tIns="45720" rIns="91440" bIns="45720" rtlCol="0" anchor="ctr" anchorCtr="0"/>
          <a:lstStyle>
            <a:defPPr>
              <a:defRPr lang="en-US"/>
            </a:defPPr>
            <a:lvl1pPr marL="0" algn="r" defTabSz="914400" rtl="0" eaLnBrk="1" latinLnBrk="0" hangingPunct="1">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i="0" dirty="0">
                <a:latin typeface="Futura PT Bold" panose="020B0502020204020303" pitchFamily="34" charset="77"/>
              </a:rPr>
              <a:t>12</a:t>
            </a:r>
          </a:p>
        </p:txBody>
      </p:sp>
      <p:pic>
        <p:nvPicPr>
          <p:cNvPr id="9" name="Imagen 3">
            <a:extLst>
              <a:ext uri="{FF2B5EF4-FFF2-40B4-BE49-F238E27FC236}">
                <a16:creationId xmlns:a16="http://schemas.microsoft.com/office/drawing/2014/main" id="{72DF5BB1-784D-9327-63D5-7CAA6C59B2DD}"/>
              </a:ext>
            </a:extLst>
          </p:cNvPr>
          <p:cNvPicPr>
            <a:picLocks noChangeAspect="1"/>
          </p:cNvPicPr>
          <p:nvPr/>
        </p:nvPicPr>
        <p:blipFill>
          <a:blip r:embed="rId2"/>
          <a:stretch>
            <a:fillRect/>
          </a:stretch>
        </p:blipFill>
        <p:spPr>
          <a:xfrm>
            <a:off x="104571" y="200596"/>
            <a:ext cx="5886846" cy="998555"/>
          </a:xfrm>
          <a:prstGeom prst="rect">
            <a:avLst/>
          </a:prstGeom>
        </p:spPr>
      </p:pic>
      <p:pic>
        <p:nvPicPr>
          <p:cNvPr id="11" name="Imagen 4">
            <a:extLst>
              <a:ext uri="{FF2B5EF4-FFF2-40B4-BE49-F238E27FC236}">
                <a16:creationId xmlns:a16="http://schemas.microsoft.com/office/drawing/2014/main" id="{C6A00585-B534-2818-D5A2-74667B2F450C}"/>
              </a:ext>
            </a:extLst>
          </p:cNvPr>
          <p:cNvPicPr>
            <a:picLocks noChangeAspect="1"/>
          </p:cNvPicPr>
          <p:nvPr/>
        </p:nvPicPr>
        <p:blipFill>
          <a:blip r:embed="rId3"/>
          <a:stretch>
            <a:fillRect/>
          </a:stretch>
        </p:blipFill>
        <p:spPr>
          <a:xfrm>
            <a:off x="549055" y="141890"/>
            <a:ext cx="5202621" cy="918193"/>
          </a:xfrm>
          <a:prstGeom prst="rect">
            <a:avLst/>
          </a:prstGeom>
        </p:spPr>
      </p:pic>
      <p:pic>
        <p:nvPicPr>
          <p:cNvPr id="12" name="Imagen 5">
            <a:extLst>
              <a:ext uri="{FF2B5EF4-FFF2-40B4-BE49-F238E27FC236}">
                <a16:creationId xmlns:a16="http://schemas.microsoft.com/office/drawing/2014/main" id="{A72A8FF5-6491-F3EE-02E7-B8F92FD534C1}"/>
              </a:ext>
            </a:extLst>
          </p:cNvPr>
          <p:cNvPicPr>
            <a:picLocks noChangeAspect="1"/>
          </p:cNvPicPr>
          <p:nvPr/>
        </p:nvPicPr>
        <p:blipFill>
          <a:blip r:embed="rId4"/>
          <a:stretch>
            <a:fillRect/>
          </a:stretch>
        </p:blipFill>
        <p:spPr>
          <a:xfrm>
            <a:off x="646866" y="467217"/>
            <a:ext cx="325056" cy="325056"/>
          </a:xfrm>
          <a:prstGeom prst="rect">
            <a:avLst/>
          </a:prstGeom>
        </p:spPr>
      </p:pic>
      <p:sp>
        <p:nvSpPr>
          <p:cNvPr id="13" name="Google Shape;90;p2">
            <a:extLst>
              <a:ext uri="{FF2B5EF4-FFF2-40B4-BE49-F238E27FC236}">
                <a16:creationId xmlns:a16="http://schemas.microsoft.com/office/drawing/2014/main" id="{01A84D55-8C42-6555-F966-19F0A1861516}"/>
              </a:ext>
            </a:extLst>
          </p:cNvPr>
          <p:cNvSpPr txBox="1"/>
          <p:nvPr/>
        </p:nvSpPr>
        <p:spPr>
          <a:xfrm>
            <a:off x="1100233" y="215024"/>
            <a:ext cx="4868963" cy="813651"/>
          </a:xfrm>
          <a:prstGeom prst="rect">
            <a:avLst/>
          </a:prstGeom>
          <a:noFill/>
          <a:ln>
            <a:noFill/>
          </a:ln>
        </p:spPr>
        <p:txBody>
          <a:bodyPr spcFirstLastPara="1" wrap="square" lIns="74283" tIns="37131" rIns="74283" bIns="37131" anchor="t" anchorCtr="0">
            <a:spAutoFit/>
          </a:bodyPr>
          <a:lstStyle/>
          <a:p>
            <a:r>
              <a:rPr lang="en-GB" sz="2400" b="1" i="1" dirty="0">
                <a:solidFill>
                  <a:srgbClr val="575756"/>
                </a:solidFill>
                <a:latin typeface="Rubik" pitchFamily="2" charset="-79"/>
                <a:ea typeface="Helvetica Neue" panose="02000503000000020004" pitchFamily="2" charset="0"/>
                <a:cs typeface="Rubik" pitchFamily="2" charset="-79"/>
              </a:rPr>
              <a:t>Services </a:t>
            </a:r>
            <a:r>
              <a:rPr lang="en-GB" sz="2400" i="1" dirty="0">
                <a:solidFill>
                  <a:srgbClr val="575756"/>
                </a:solidFill>
                <a:latin typeface="Rubik" pitchFamily="2" charset="-79"/>
                <a:ea typeface="Helvetica Neue" panose="02000503000000020004" pitchFamily="2" charset="0"/>
                <a:cs typeface="Rubik" pitchFamily="2" charset="-79"/>
              </a:rPr>
              <a:t>that Brazilian patient groups provide to patients</a:t>
            </a:r>
            <a:endParaRPr lang="en-US" sz="2275" i="1" dirty="0">
              <a:solidFill>
                <a:srgbClr val="575756"/>
              </a:solidFill>
              <a:ea typeface="Helvetica Neue" panose="02000503000000020004" pitchFamily="2" charset="0"/>
              <a:cs typeface="Rubik Bold" pitchFamily="2" charset="-79"/>
            </a:endParaRPr>
          </a:p>
        </p:txBody>
      </p:sp>
      <p:sp>
        <p:nvSpPr>
          <p:cNvPr id="4" name="TextBox 3">
            <a:extLst>
              <a:ext uri="{FF2B5EF4-FFF2-40B4-BE49-F238E27FC236}">
                <a16:creationId xmlns:a16="http://schemas.microsoft.com/office/drawing/2014/main" id="{3A4B80CC-06E1-6370-7413-ADB4CC73BD99}"/>
              </a:ext>
            </a:extLst>
          </p:cNvPr>
          <p:cNvSpPr txBox="1"/>
          <p:nvPr/>
        </p:nvSpPr>
        <p:spPr>
          <a:xfrm>
            <a:off x="696269" y="1528341"/>
            <a:ext cx="5039181" cy="3662541"/>
          </a:xfrm>
          <a:prstGeom prst="rect">
            <a:avLst/>
          </a:prstGeom>
          <a:noFill/>
        </p:spPr>
        <p:txBody>
          <a:bodyPr wrap="square" rtlCol="0">
            <a:spAutoFit/>
          </a:bodyPr>
          <a:lstStyle/>
          <a:p>
            <a:pPr>
              <a:buClr>
                <a:srgbClr val="083F56"/>
              </a:buClr>
            </a:pPr>
            <a:r>
              <a:rPr lang="en-US" sz="1600" dirty="0">
                <a:solidFill>
                  <a:srgbClr val="083F56"/>
                </a:solidFill>
                <a:latin typeface="Rubik" panose="020B0604020202020204" charset="-79"/>
                <a:cs typeface="Rubik" panose="020B0604020202020204" charset="-79"/>
              </a:rPr>
              <a:t>‘</a:t>
            </a:r>
            <a:r>
              <a:rPr lang="en-US" sz="1600" i="1" dirty="0">
                <a:solidFill>
                  <a:srgbClr val="083F56"/>
                </a:solidFill>
                <a:latin typeface="Rubik" panose="020B0604020202020204" charset="-79"/>
                <a:cs typeface="Rubik" panose="020B0604020202020204" charset="-79"/>
              </a:rPr>
              <a:t>Patients in Action</a:t>
            </a:r>
            <a:r>
              <a:rPr lang="en-US" sz="1600" dirty="0">
                <a:solidFill>
                  <a:srgbClr val="083F56"/>
                </a:solidFill>
                <a:latin typeface="Rubik" panose="020B0604020202020204" charset="-79"/>
                <a:cs typeface="Rubik" panose="020B0604020202020204" charset="-79"/>
              </a:rPr>
              <a:t>’ data show that Brazilian patient groups provide a </a:t>
            </a:r>
            <a:r>
              <a:rPr lang="en-US" sz="1600" b="1" dirty="0">
                <a:latin typeface="Rubik" panose="020B0604020202020204" charset="-79"/>
                <a:cs typeface="Rubik" panose="020B0604020202020204" charset="-79"/>
              </a:rPr>
              <a:t>wide range of services</a:t>
            </a:r>
            <a:r>
              <a:rPr lang="en-US" sz="1600" dirty="0">
                <a:solidFill>
                  <a:srgbClr val="083F56"/>
                </a:solidFill>
                <a:latin typeface="Rubik" panose="020B0604020202020204" charset="-79"/>
                <a:cs typeface="Rubik" panose="020B0604020202020204" charset="-79"/>
              </a:rPr>
              <a:t> to the Brazilian patients with whom they are familiar.</a:t>
            </a:r>
          </a:p>
          <a:p>
            <a:pPr>
              <a:buClr>
                <a:srgbClr val="083F56"/>
              </a:buClr>
            </a:pPr>
            <a:endParaRPr lang="en-US" sz="1000" dirty="0">
              <a:solidFill>
                <a:srgbClr val="083F56"/>
              </a:solidFill>
              <a:latin typeface="Rubik" panose="020B0604020202020204" charset="-79"/>
              <a:cs typeface="Rubik" panose="020B0604020202020204" charset="-79"/>
            </a:endParaRPr>
          </a:p>
          <a:p>
            <a:pPr>
              <a:buClr>
                <a:srgbClr val="083F56"/>
              </a:buClr>
            </a:pPr>
            <a:r>
              <a:rPr lang="en-US" sz="1600" b="1" dirty="0">
                <a:latin typeface="Rubik" panose="020B0604020202020204" charset="-79"/>
                <a:cs typeface="Rubik" panose="020B0604020202020204" charset="-79"/>
              </a:rPr>
              <a:t>Rankings</a:t>
            </a:r>
            <a:r>
              <a:rPr lang="en-US" sz="1600" dirty="0">
                <a:solidFill>
                  <a:srgbClr val="083F56"/>
                </a:solidFill>
                <a:latin typeface="Rubik" panose="020B0604020202020204" charset="-79"/>
                <a:cs typeface="Rubik" panose="020B0604020202020204" charset="-79"/>
              </a:rPr>
              <a:t> for Brazilian patient groups (out of patient groups from 19 countries) for the following elements of </a:t>
            </a:r>
            <a:r>
              <a:rPr lang="en-US" sz="1600" b="1" dirty="0">
                <a:latin typeface="Rubik" panose="020B0604020202020204" charset="-79"/>
                <a:cs typeface="Rubik" panose="020B0604020202020204" charset="-79"/>
              </a:rPr>
              <a:t>service provision to patients</a:t>
            </a:r>
            <a:r>
              <a:rPr lang="en-US" sz="1600" dirty="0">
                <a:solidFill>
                  <a:srgbClr val="083F56"/>
                </a:solidFill>
                <a:latin typeface="Rubik" panose="020B0604020202020204" charset="-79"/>
                <a:cs typeface="Rubik" panose="020B0604020202020204" charset="-79"/>
              </a:rPr>
              <a:t>:</a:t>
            </a:r>
          </a:p>
          <a:p>
            <a:pPr>
              <a:buClr>
                <a:srgbClr val="083F56"/>
              </a:buClr>
            </a:pPr>
            <a:endParaRPr lang="en-US" sz="1000" dirty="0">
              <a:solidFill>
                <a:srgbClr val="083F56"/>
              </a:solidFill>
              <a:latin typeface="Rubik" panose="020B0604020202020204" charset="-79"/>
              <a:cs typeface="Rubik" panose="020B0604020202020204" charset="-79"/>
            </a:endParaRPr>
          </a:p>
          <a:p>
            <a:pPr marL="268288" indent="-268288">
              <a:buClr>
                <a:srgbClr val="083F56"/>
              </a:buClr>
              <a:buFont typeface="Wingdings 3" panose="05040102010807070707" pitchFamily="18" charset="2"/>
              <a:buChar char=""/>
            </a:pPr>
            <a:r>
              <a:rPr lang="en-US" sz="1600" b="1" dirty="0">
                <a:latin typeface="Rubik" panose="020B0604020202020204" charset="-79"/>
                <a:cs typeface="Rubik" panose="020B0604020202020204" charset="-79"/>
              </a:rPr>
              <a:t>1st</a:t>
            </a:r>
            <a:r>
              <a:rPr lang="en-US" sz="1600" dirty="0">
                <a:solidFill>
                  <a:srgbClr val="083F56"/>
                </a:solidFill>
                <a:latin typeface="Rubik" panose="020B0604020202020204" charset="-79"/>
                <a:cs typeface="Rubik" panose="020B0604020202020204" charset="-79"/>
              </a:rPr>
              <a:t> for </a:t>
            </a:r>
            <a:r>
              <a:rPr lang="en-US" sz="1600" dirty="0">
                <a:solidFill>
                  <a:srgbClr val="0070C0"/>
                </a:solidFill>
                <a:latin typeface="Rubik" panose="020B0604020202020204" charset="-79"/>
                <a:cs typeface="Rubik" panose="020B0604020202020204" charset="-79"/>
              </a:rPr>
              <a:t>provision of telephone services to patients</a:t>
            </a:r>
            <a:r>
              <a:rPr lang="en-US" sz="1600" dirty="0">
                <a:solidFill>
                  <a:srgbClr val="083F56"/>
                </a:solidFill>
                <a:latin typeface="Rubik" panose="020B0604020202020204" charset="-79"/>
                <a:cs typeface="Rubik" panose="020B0604020202020204" charset="-79"/>
              </a:rPr>
              <a:t> in their country.</a:t>
            </a:r>
          </a:p>
          <a:p>
            <a:pPr>
              <a:buClr>
                <a:srgbClr val="083F56"/>
              </a:buClr>
            </a:pPr>
            <a:endParaRPr lang="en-US" sz="1000" dirty="0">
              <a:solidFill>
                <a:srgbClr val="083F56"/>
              </a:solidFill>
              <a:latin typeface="Rubik" panose="020B0604020202020204" charset="-79"/>
              <a:cs typeface="Rubik" panose="020B0604020202020204" charset="-79"/>
            </a:endParaRPr>
          </a:p>
          <a:p>
            <a:pPr marL="268288" indent="-268288">
              <a:buClr>
                <a:srgbClr val="083F56"/>
              </a:buClr>
              <a:buFont typeface="Wingdings 3" panose="05040102010807070707" pitchFamily="18" charset="2"/>
              <a:buChar char=""/>
            </a:pPr>
            <a:r>
              <a:rPr lang="en-US" sz="1600" b="1" dirty="0">
                <a:latin typeface="Rubik" panose="020B0604020202020204" charset="-79"/>
                <a:cs typeface="Rubik" panose="020B0604020202020204" charset="-79"/>
              </a:rPr>
              <a:t>1st</a:t>
            </a:r>
            <a:r>
              <a:rPr lang="en-US" sz="1600" dirty="0">
                <a:solidFill>
                  <a:srgbClr val="083F56"/>
                </a:solidFill>
                <a:latin typeface="Rubik" panose="020B0604020202020204" charset="-79"/>
                <a:cs typeface="Rubik" panose="020B0604020202020204" charset="-79"/>
              </a:rPr>
              <a:t> for </a:t>
            </a:r>
            <a:r>
              <a:rPr lang="en-US" sz="1600" dirty="0">
                <a:solidFill>
                  <a:srgbClr val="0070C0"/>
                </a:solidFill>
                <a:latin typeface="Rubik" panose="020B0604020202020204" charset="-79"/>
                <a:cs typeface="Rubik" panose="020B0604020202020204" charset="-79"/>
              </a:rPr>
              <a:t>supporting patients in economic hardship</a:t>
            </a:r>
            <a:r>
              <a:rPr lang="en-US" sz="1600" dirty="0">
                <a:solidFill>
                  <a:srgbClr val="083F56"/>
                </a:solidFill>
                <a:latin typeface="Rubik" panose="020B0604020202020204" charset="-79"/>
                <a:cs typeface="Rubik" panose="020B0604020202020204" charset="-79"/>
              </a:rPr>
              <a:t> in their country.</a:t>
            </a:r>
          </a:p>
          <a:p>
            <a:pPr>
              <a:buClr>
                <a:srgbClr val="083F56"/>
              </a:buClr>
            </a:pPr>
            <a:endParaRPr lang="en-US" sz="1000" dirty="0">
              <a:solidFill>
                <a:srgbClr val="083F56"/>
              </a:solidFill>
              <a:latin typeface="Rubik" panose="020B0604020202020204" charset="-79"/>
              <a:cs typeface="Rubik" panose="020B0604020202020204" charset="-79"/>
            </a:endParaRPr>
          </a:p>
          <a:p>
            <a:pPr marL="268288" indent="-268288">
              <a:spcAft>
                <a:spcPts val="500"/>
              </a:spcAft>
              <a:buClr>
                <a:srgbClr val="083F56"/>
              </a:buClr>
              <a:buFont typeface="Wingdings 3" panose="05040102010807070707" pitchFamily="18" charset="2"/>
              <a:buChar char=""/>
            </a:pPr>
            <a:r>
              <a:rPr lang="en-US" sz="1600" b="1" dirty="0">
                <a:latin typeface="Rubik" panose="020B0604020202020204" charset="-79"/>
                <a:cs typeface="Rubik" panose="020B0604020202020204" charset="-79"/>
              </a:rPr>
              <a:t>4th</a:t>
            </a:r>
            <a:r>
              <a:rPr lang="en-US" sz="1600" dirty="0">
                <a:solidFill>
                  <a:srgbClr val="083F56"/>
                </a:solidFill>
                <a:latin typeface="Rubik" panose="020B0604020202020204" charset="-79"/>
                <a:cs typeface="Rubik" panose="020B0604020202020204" charset="-79"/>
              </a:rPr>
              <a:t> for </a:t>
            </a:r>
            <a:r>
              <a:rPr lang="en-US" sz="1600" dirty="0">
                <a:solidFill>
                  <a:srgbClr val="0070C0"/>
                </a:solidFill>
                <a:latin typeface="Rubik" panose="020B0604020202020204" charset="-79"/>
                <a:cs typeface="Rubik" panose="020B0604020202020204" charset="-79"/>
              </a:rPr>
              <a:t>delivering care and treatment to patients</a:t>
            </a:r>
            <a:r>
              <a:rPr lang="en-US" sz="1600" dirty="0">
                <a:solidFill>
                  <a:srgbClr val="083F56"/>
                </a:solidFill>
                <a:latin typeface="Rubik" panose="020B0604020202020204" charset="-79"/>
                <a:cs typeface="Rubik" panose="020B0604020202020204" charset="-79"/>
              </a:rPr>
              <a:t> in their country.</a:t>
            </a:r>
            <a:endParaRPr lang="en-GB" sz="1600" dirty="0">
              <a:solidFill>
                <a:srgbClr val="083F56"/>
              </a:solidFill>
              <a:latin typeface="Rubik" panose="020B0604020202020204" charset="-79"/>
              <a:cs typeface="Rubik" panose="020B0604020202020204" charset="-79"/>
            </a:endParaRPr>
          </a:p>
        </p:txBody>
      </p:sp>
      <p:grpSp>
        <p:nvGrpSpPr>
          <p:cNvPr id="7" name="Group 6">
            <a:extLst>
              <a:ext uri="{FF2B5EF4-FFF2-40B4-BE49-F238E27FC236}">
                <a16:creationId xmlns:a16="http://schemas.microsoft.com/office/drawing/2014/main" id="{90AC6917-9048-A3EA-19AB-08447B917B8A}"/>
              </a:ext>
            </a:extLst>
          </p:cNvPr>
          <p:cNvGrpSpPr/>
          <p:nvPr/>
        </p:nvGrpSpPr>
        <p:grpSpPr>
          <a:xfrm>
            <a:off x="6329746" y="339156"/>
            <a:ext cx="1772056" cy="1910858"/>
            <a:chOff x="2249502" y="3827019"/>
            <a:chExt cx="2180992" cy="2351825"/>
          </a:xfrm>
        </p:grpSpPr>
        <p:pic>
          <p:nvPicPr>
            <p:cNvPr id="8" name="Graphic 7" descr="Receiver with solid fill">
              <a:extLst>
                <a:ext uri="{FF2B5EF4-FFF2-40B4-BE49-F238E27FC236}">
                  <a16:creationId xmlns:a16="http://schemas.microsoft.com/office/drawing/2014/main" id="{CCE54688-0D45-5F11-8696-0B89A71748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98704" y="3827019"/>
              <a:ext cx="1282588" cy="1282588"/>
            </a:xfrm>
            <a:prstGeom prst="rect">
              <a:avLst/>
            </a:prstGeom>
          </p:spPr>
        </p:pic>
        <p:sp>
          <p:nvSpPr>
            <p:cNvPr id="10" name="TextBox 9">
              <a:extLst>
                <a:ext uri="{FF2B5EF4-FFF2-40B4-BE49-F238E27FC236}">
                  <a16:creationId xmlns:a16="http://schemas.microsoft.com/office/drawing/2014/main" id="{16E0D3EC-6CA1-ED1C-EF4A-04EC90DD8F22}"/>
                </a:ext>
              </a:extLst>
            </p:cNvPr>
            <p:cNvSpPr txBox="1"/>
            <p:nvPr/>
          </p:nvSpPr>
          <p:spPr>
            <a:xfrm>
              <a:off x="2249502" y="5172572"/>
              <a:ext cx="2180992" cy="1006272"/>
            </a:xfrm>
            <a:prstGeom prst="rect">
              <a:avLst/>
            </a:prstGeom>
            <a:noFill/>
          </p:spPr>
          <p:txBody>
            <a:bodyPr wrap="square" rtlCol="0">
              <a:spAutoFit/>
            </a:bodyPr>
            <a:lstStyle/>
            <a:p>
              <a:pPr algn="ctr"/>
              <a:r>
                <a:rPr lang="en-GB" sz="2113" b="1" dirty="0">
                  <a:solidFill>
                    <a:srgbClr val="8B1523"/>
                  </a:solidFill>
                  <a:latin typeface="Rubik" panose="020B0604020202020204" charset="-79"/>
                  <a:cs typeface="Rubik" panose="020B0604020202020204" charset="-79"/>
                </a:rPr>
                <a:t>91% </a:t>
              </a:r>
            </a:p>
            <a:p>
              <a:pPr algn="ctr"/>
              <a:r>
                <a:rPr lang="en-GB" sz="1300" dirty="0">
                  <a:solidFill>
                    <a:srgbClr val="083F56"/>
                  </a:solidFill>
                  <a:latin typeface="Rubik" panose="020B0604020202020204" charset="-79"/>
                  <a:cs typeface="Rubik" panose="020B0604020202020204" charset="-79"/>
                </a:rPr>
                <a:t>host telephone helplines</a:t>
              </a:r>
            </a:p>
          </p:txBody>
        </p:sp>
      </p:grpSp>
      <p:grpSp>
        <p:nvGrpSpPr>
          <p:cNvPr id="14" name="Group 13">
            <a:extLst>
              <a:ext uri="{FF2B5EF4-FFF2-40B4-BE49-F238E27FC236}">
                <a16:creationId xmlns:a16="http://schemas.microsoft.com/office/drawing/2014/main" id="{4F81E164-7A0D-34A0-8BAF-A4538DC9EDC1}"/>
              </a:ext>
            </a:extLst>
          </p:cNvPr>
          <p:cNvGrpSpPr/>
          <p:nvPr/>
        </p:nvGrpSpPr>
        <p:grpSpPr>
          <a:xfrm>
            <a:off x="10123421" y="2435555"/>
            <a:ext cx="1772056" cy="1991217"/>
            <a:chOff x="4016839" y="3739690"/>
            <a:chExt cx="2180992" cy="2450729"/>
          </a:xfrm>
        </p:grpSpPr>
        <p:sp>
          <p:nvSpPr>
            <p:cNvPr id="15" name="TextBox 14">
              <a:extLst>
                <a:ext uri="{FF2B5EF4-FFF2-40B4-BE49-F238E27FC236}">
                  <a16:creationId xmlns:a16="http://schemas.microsoft.com/office/drawing/2014/main" id="{EA287FEC-9750-4CE2-CBDE-A12940F44E7D}"/>
                </a:ext>
              </a:extLst>
            </p:cNvPr>
            <p:cNvSpPr txBox="1"/>
            <p:nvPr/>
          </p:nvSpPr>
          <p:spPr>
            <a:xfrm>
              <a:off x="4016839" y="5184147"/>
              <a:ext cx="2180992" cy="1006272"/>
            </a:xfrm>
            <a:prstGeom prst="rect">
              <a:avLst/>
            </a:prstGeom>
            <a:noFill/>
          </p:spPr>
          <p:txBody>
            <a:bodyPr wrap="square" rtlCol="0">
              <a:spAutoFit/>
            </a:bodyPr>
            <a:lstStyle/>
            <a:p>
              <a:pPr algn="ctr"/>
              <a:r>
                <a:rPr lang="en-GB" sz="2113" b="1" dirty="0">
                  <a:solidFill>
                    <a:srgbClr val="8B1523"/>
                  </a:solidFill>
                  <a:latin typeface="Rubik" panose="020B0604020202020204" charset="-79"/>
                  <a:cs typeface="Rubik" panose="020B0604020202020204" charset="-79"/>
                </a:rPr>
                <a:t>52% </a:t>
              </a:r>
            </a:p>
            <a:p>
              <a:pPr algn="ctr"/>
              <a:r>
                <a:rPr lang="en-GB" sz="1300" dirty="0">
                  <a:solidFill>
                    <a:srgbClr val="083F56"/>
                  </a:solidFill>
                  <a:latin typeface="Rubik" panose="020B0604020202020204" charset="-79"/>
                  <a:cs typeface="Rubik" panose="020B0604020202020204" charset="-79"/>
                </a:rPr>
                <a:t>deliver treatment</a:t>
              </a:r>
            </a:p>
            <a:p>
              <a:pPr algn="ctr"/>
              <a:r>
                <a:rPr lang="en-GB" sz="1300" dirty="0">
                  <a:solidFill>
                    <a:srgbClr val="083F56"/>
                  </a:solidFill>
                  <a:latin typeface="Rubik" panose="020B0604020202020204" charset="-79"/>
                  <a:cs typeface="Rubik" panose="020B0604020202020204" charset="-79"/>
                </a:rPr>
                <a:t>and care</a:t>
              </a:r>
            </a:p>
          </p:txBody>
        </p:sp>
        <p:pic>
          <p:nvPicPr>
            <p:cNvPr id="18" name="Graphic 17" descr="IV with solid fill">
              <a:extLst>
                <a:ext uri="{FF2B5EF4-FFF2-40B4-BE49-F238E27FC236}">
                  <a16:creationId xmlns:a16="http://schemas.microsoft.com/office/drawing/2014/main" id="{BDC8D21E-80CB-4C32-9F71-C87E2F522F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30494" y="3739690"/>
              <a:ext cx="1353683" cy="1353683"/>
            </a:xfrm>
            <a:prstGeom prst="rect">
              <a:avLst/>
            </a:prstGeom>
          </p:spPr>
        </p:pic>
      </p:grpSp>
      <p:grpSp>
        <p:nvGrpSpPr>
          <p:cNvPr id="19" name="Group 18">
            <a:extLst>
              <a:ext uri="{FF2B5EF4-FFF2-40B4-BE49-F238E27FC236}">
                <a16:creationId xmlns:a16="http://schemas.microsoft.com/office/drawing/2014/main" id="{E15CBE08-8A69-9C17-CEB8-F6C2F114BBF6}"/>
              </a:ext>
            </a:extLst>
          </p:cNvPr>
          <p:cNvGrpSpPr/>
          <p:nvPr/>
        </p:nvGrpSpPr>
        <p:grpSpPr>
          <a:xfrm>
            <a:off x="8270257" y="2412958"/>
            <a:ext cx="1772056" cy="2013814"/>
            <a:chOff x="400795" y="3700304"/>
            <a:chExt cx="2180992" cy="2478540"/>
          </a:xfrm>
        </p:grpSpPr>
        <p:sp>
          <p:nvSpPr>
            <p:cNvPr id="21" name="TextBox 20">
              <a:extLst>
                <a:ext uri="{FF2B5EF4-FFF2-40B4-BE49-F238E27FC236}">
                  <a16:creationId xmlns:a16="http://schemas.microsoft.com/office/drawing/2014/main" id="{FAACB5BA-D44A-5DEB-D13F-18F2183A0E60}"/>
                </a:ext>
              </a:extLst>
            </p:cNvPr>
            <p:cNvSpPr txBox="1"/>
            <p:nvPr/>
          </p:nvSpPr>
          <p:spPr>
            <a:xfrm>
              <a:off x="400795" y="5172572"/>
              <a:ext cx="2180992" cy="1006272"/>
            </a:xfrm>
            <a:prstGeom prst="rect">
              <a:avLst/>
            </a:prstGeom>
            <a:noFill/>
          </p:spPr>
          <p:txBody>
            <a:bodyPr wrap="square" rtlCol="0">
              <a:spAutoFit/>
            </a:bodyPr>
            <a:lstStyle/>
            <a:p>
              <a:pPr algn="ctr"/>
              <a:r>
                <a:rPr lang="en-GB" sz="2113" b="1" dirty="0">
                  <a:solidFill>
                    <a:srgbClr val="8B1523"/>
                  </a:solidFill>
                  <a:latin typeface="Rubik" panose="020B0604020202020204" charset="-79"/>
                  <a:cs typeface="Rubik" panose="020B0604020202020204" charset="-79"/>
                </a:rPr>
                <a:t>68% </a:t>
              </a:r>
            </a:p>
            <a:p>
              <a:pPr algn="ctr"/>
              <a:r>
                <a:rPr lang="en-GB" sz="1300" dirty="0">
                  <a:solidFill>
                    <a:srgbClr val="083F56"/>
                  </a:solidFill>
                  <a:latin typeface="Rubik" panose="020B0604020202020204" charset="-79"/>
                  <a:cs typeface="Rubik" panose="020B0604020202020204" charset="-79"/>
                </a:rPr>
                <a:t>offer healthcare advice</a:t>
              </a:r>
            </a:p>
          </p:txBody>
        </p:sp>
        <p:pic>
          <p:nvPicPr>
            <p:cNvPr id="22" name="Graphic 21" descr="Closed book with solid fill">
              <a:extLst>
                <a:ext uri="{FF2B5EF4-FFF2-40B4-BE49-F238E27FC236}">
                  <a16:creationId xmlns:a16="http://schemas.microsoft.com/office/drawing/2014/main" id="{AF409F79-4500-074B-B0B8-D7DDA64546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6640" y="3700304"/>
              <a:ext cx="1409303" cy="1409303"/>
            </a:xfrm>
            <a:prstGeom prst="rect">
              <a:avLst/>
            </a:prstGeom>
          </p:spPr>
        </p:pic>
      </p:grpSp>
      <p:grpSp>
        <p:nvGrpSpPr>
          <p:cNvPr id="23" name="Group 22">
            <a:extLst>
              <a:ext uri="{FF2B5EF4-FFF2-40B4-BE49-F238E27FC236}">
                <a16:creationId xmlns:a16="http://schemas.microsoft.com/office/drawing/2014/main" id="{BBF49C90-2917-157F-E682-B5727F0945CE}"/>
              </a:ext>
            </a:extLst>
          </p:cNvPr>
          <p:cNvGrpSpPr/>
          <p:nvPr/>
        </p:nvGrpSpPr>
        <p:grpSpPr>
          <a:xfrm>
            <a:off x="6371770" y="2482750"/>
            <a:ext cx="1772550" cy="1944022"/>
            <a:chOff x="5865546" y="3786201"/>
            <a:chExt cx="2181600" cy="2392643"/>
          </a:xfrm>
        </p:grpSpPr>
        <p:pic>
          <p:nvPicPr>
            <p:cNvPr id="24" name="Graphic 23" descr="Dollar with solid fill">
              <a:extLst>
                <a:ext uri="{FF2B5EF4-FFF2-40B4-BE49-F238E27FC236}">
                  <a16:creationId xmlns:a16="http://schemas.microsoft.com/office/drawing/2014/main" id="{67999C0C-273E-0722-F334-EB7757D3B49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33379" y="3786201"/>
              <a:ext cx="1352228" cy="1352228"/>
            </a:xfrm>
            <a:prstGeom prst="rect">
              <a:avLst/>
            </a:prstGeom>
          </p:spPr>
        </p:pic>
        <p:sp>
          <p:nvSpPr>
            <p:cNvPr id="25" name="TextBox 24">
              <a:extLst>
                <a:ext uri="{FF2B5EF4-FFF2-40B4-BE49-F238E27FC236}">
                  <a16:creationId xmlns:a16="http://schemas.microsoft.com/office/drawing/2014/main" id="{5BC13484-DD07-D77B-E175-52D41CBC5477}"/>
                </a:ext>
              </a:extLst>
            </p:cNvPr>
            <p:cNvSpPr txBox="1"/>
            <p:nvPr/>
          </p:nvSpPr>
          <p:spPr>
            <a:xfrm>
              <a:off x="5865546" y="5172572"/>
              <a:ext cx="2181600" cy="1006272"/>
            </a:xfrm>
            <a:prstGeom prst="rect">
              <a:avLst/>
            </a:prstGeom>
            <a:noFill/>
          </p:spPr>
          <p:txBody>
            <a:bodyPr wrap="square" rtlCol="0">
              <a:spAutoFit/>
            </a:bodyPr>
            <a:lstStyle/>
            <a:p>
              <a:pPr algn="ctr"/>
              <a:r>
                <a:rPr lang="en-GB" sz="2113" b="1" dirty="0">
                  <a:solidFill>
                    <a:srgbClr val="8B1523"/>
                  </a:solidFill>
                  <a:latin typeface="Rubik" panose="020B0604020202020204" charset="-79"/>
                  <a:cs typeface="Rubik" panose="020B0604020202020204" charset="-79"/>
                </a:rPr>
                <a:t>72% </a:t>
              </a:r>
            </a:p>
            <a:p>
              <a:pPr algn="ctr"/>
              <a:r>
                <a:rPr lang="en-US" sz="1300" dirty="0">
                  <a:solidFill>
                    <a:srgbClr val="083F56"/>
                  </a:solidFill>
                  <a:latin typeface="Rubik" panose="020B0604020202020204" charset="-79"/>
                  <a:cs typeface="Rubik" panose="020B0604020202020204" charset="-79"/>
                </a:rPr>
                <a:t>support patients in economic hardship</a:t>
              </a:r>
              <a:endParaRPr lang="en-GB" sz="1300" dirty="0">
                <a:solidFill>
                  <a:srgbClr val="083F56"/>
                </a:solidFill>
                <a:latin typeface="Rubik" panose="020B0604020202020204" charset="-79"/>
                <a:cs typeface="Rubik" panose="020B0604020202020204" charset="-79"/>
              </a:endParaRPr>
            </a:p>
          </p:txBody>
        </p:sp>
      </p:grpSp>
      <p:grpSp>
        <p:nvGrpSpPr>
          <p:cNvPr id="26" name="Group 25">
            <a:extLst>
              <a:ext uri="{FF2B5EF4-FFF2-40B4-BE49-F238E27FC236}">
                <a16:creationId xmlns:a16="http://schemas.microsoft.com/office/drawing/2014/main" id="{F27F8330-8616-F6B1-E2BC-429A50C45C15}"/>
              </a:ext>
            </a:extLst>
          </p:cNvPr>
          <p:cNvGrpSpPr/>
          <p:nvPr/>
        </p:nvGrpSpPr>
        <p:grpSpPr>
          <a:xfrm>
            <a:off x="8462352" y="324494"/>
            <a:ext cx="1772550" cy="1916281"/>
            <a:chOff x="7965168" y="3786201"/>
            <a:chExt cx="2181600" cy="2358500"/>
          </a:xfrm>
        </p:grpSpPr>
        <p:pic>
          <p:nvPicPr>
            <p:cNvPr id="27" name="Graphic 26" descr="Users with solid fill">
              <a:extLst>
                <a:ext uri="{FF2B5EF4-FFF2-40B4-BE49-F238E27FC236}">
                  <a16:creationId xmlns:a16="http://schemas.microsoft.com/office/drawing/2014/main" id="{AF8734DA-DCB1-C28C-00FD-2982A9D5D8E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59873" y="3786201"/>
              <a:ext cx="1472632" cy="1472632"/>
            </a:xfrm>
            <a:prstGeom prst="rect">
              <a:avLst/>
            </a:prstGeom>
          </p:spPr>
        </p:pic>
        <p:sp>
          <p:nvSpPr>
            <p:cNvPr id="28" name="TextBox 27">
              <a:extLst>
                <a:ext uri="{FF2B5EF4-FFF2-40B4-BE49-F238E27FC236}">
                  <a16:creationId xmlns:a16="http://schemas.microsoft.com/office/drawing/2014/main" id="{8E87CC7C-1B66-9E7A-5B63-D32FCFDF65CC}"/>
                </a:ext>
              </a:extLst>
            </p:cNvPr>
            <p:cNvSpPr txBox="1"/>
            <p:nvPr/>
          </p:nvSpPr>
          <p:spPr>
            <a:xfrm>
              <a:off x="7965168" y="5138429"/>
              <a:ext cx="2181600" cy="1006272"/>
            </a:xfrm>
            <a:prstGeom prst="rect">
              <a:avLst/>
            </a:prstGeom>
            <a:noFill/>
          </p:spPr>
          <p:txBody>
            <a:bodyPr wrap="square" rtlCol="0">
              <a:spAutoFit/>
            </a:bodyPr>
            <a:lstStyle/>
            <a:p>
              <a:pPr algn="ctr"/>
              <a:r>
                <a:rPr lang="en-GB" sz="2113" b="1" dirty="0">
                  <a:solidFill>
                    <a:srgbClr val="8B1523"/>
                  </a:solidFill>
                  <a:latin typeface="Rubik" panose="020B0604020202020204" charset="-79"/>
                  <a:cs typeface="Rubik" panose="020B0604020202020204" charset="-79"/>
                </a:rPr>
                <a:t>73% </a:t>
              </a:r>
            </a:p>
            <a:p>
              <a:pPr algn="ctr"/>
              <a:r>
                <a:rPr lang="en-US" sz="1300" dirty="0">
                  <a:solidFill>
                    <a:srgbClr val="083F56"/>
                  </a:solidFill>
                  <a:latin typeface="Rubik" panose="020B0604020202020204" charset="-79"/>
                  <a:cs typeface="Rubik" panose="020B0604020202020204" charset="-79"/>
                </a:rPr>
                <a:t>arrange peer-to-peer support groups</a:t>
              </a:r>
              <a:endParaRPr lang="en-GB" sz="1300" dirty="0">
                <a:solidFill>
                  <a:srgbClr val="083F56"/>
                </a:solidFill>
                <a:latin typeface="Rubik" panose="020B0604020202020204" charset="-79"/>
                <a:cs typeface="Rubik" panose="020B0604020202020204" charset="-79"/>
              </a:endParaRPr>
            </a:p>
          </p:txBody>
        </p:sp>
      </p:grpSp>
      <p:grpSp>
        <p:nvGrpSpPr>
          <p:cNvPr id="29" name="Group 28">
            <a:extLst>
              <a:ext uri="{FF2B5EF4-FFF2-40B4-BE49-F238E27FC236}">
                <a16:creationId xmlns:a16="http://schemas.microsoft.com/office/drawing/2014/main" id="{4DDA76D5-6D41-0AFD-2377-0FDF061E2592}"/>
              </a:ext>
            </a:extLst>
          </p:cNvPr>
          <p:cNvGrpSpPr/>
          <p:nvPr/>
        </p:nvGrpSpPr>
        <p:grpSpPr>
          <a:xfrm>
            <a:off x="6351119" y="4642025"/>
            <a:ext cx="1950425" cy="1842378"/>
            <a:chOff x="9906963" y="3012677"/>
            <a:chExt cx="2181600" cy="2267542"/>
          </a:xfrm>
        </p:grpSpPr>
        <p:pic>
          <p:nvPicPr>
            <p:cNvPr id="30" name="Graphic 29" descr="Medicine with solid fill">
              <a:extLst>
                <a:ext uri="{FF2B5EF4-FFF2-40B4-BE49-F238E27FC236}">
                  <a16:creationId xmlns:a16="http://schemas.microsoft.com/office/drawing/2014/main" id="{CE2D305C-15D9-74CA-ACB6-2A3C5EAA1FB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348340" y="3012677"/>
              <a:ext cx="1307935" cy="1307935"/>
            </a:xfrm>
            <a:prstGeom prst="rect">
              <a:avLst/>
            </a:prstGeom>
          </p:spPr>
        </p:pic>
        <p:sp>
          <p:nvSpPr>
            <p:cNvPr id="31" name="TextBox 30">
              <a:extLst>
                <a:ext uri="{FF2B5EF4-FFF2-40B4-BE49-F238E27FC236}">
                  <a16:creationId xmlns:a16="http://schemas.microsoft.com/office/drawing/2014/main" id="{1C18CEED-A6B9-8D8A-4515-61CF10459D7E}"/>
                </a:ext>
              </a:extLst>
            </p:cNvPr>
            <p:cNvSpPr txBox="1"/>
            <p:nvPr/>
          </p:nvSpPr>
          <p:spPr>
            <a:xfrm>
              <a:off x="9906963" y="4273947"/>
              <a:ext cx="2181600" cy="1006272"/>
            </a:xfrm>
            <a:prstGeom prst="rect">
              <a:avLst/>
            </a:prstGeom>
            <a:noFill/>
          </p:spPr>
          <p:txBody>
            <a:bodyPr wrap="square" rtlCol="0">
              <a:spAutoFit/>
            </a:bodyPr>
            <a:lstStyle/>
            <a:p>
              <a:pPr algn="ctr"/>
              <a:r>
                <a:rPr lang="en-GB" sz="2113" b="1" dirty="0">
                  <a:solidFill>
                    <a:srgbClr val="8B1523"/>
                  </a:solidFill>
                  <a:latin typeface="Rubik" panose="020B0604020202020204" charset="-79"/>
                  <a:cs typeface="Rubik" panose="020B0604020202020204" charset="-79"/>
                </a:rPr>
                <a:t>31% </a:t>
              </a:r>
            </a:p>
            <a:p>
              <a:pPr algn="ctr"/>
              <a:r>
                <a:rPr lang="en-US" sz="1300" dirty="0">
                  <a:solidFill>
                    <a:srgbClr val="083F56"/>
                  </a:solidFill>
                  <a:latin typeface="Rubik" panose="020B0604020202020204" charset="-79"/>
                  <a:cs typeface="Rubik" panose="020B0604020202020204" charset="-79"/>
                </a:rPr>
                <a:t>support drug-treatment clinical trials</a:t>
              </a:r>
              <a:endParaRPr lang="en-GB" sz="1300" dirty="0">
                <a:solidFill>
                  <a:srgbClr val="083F56"/>
                </a:solidFill>
                <a:latin typeface="Rubik" panose="020B0604020202020204" charset="-79"/>
                <a:cs typeface="Rubik" panose="020B0604020202020204" charset="-79"/>
              </a:endParaRPr>
            </a:p>
          </p:txBody>
        </p:sp>
      </p:grpSp>
      <p:grpSp>
        <p:nvGrpSpPr>
          <p:cNvPr id="32" name="Group 31">
            <a:extLst>
              <a:ext uri="{FF2B5EF4-FFF2-40B4-BE49-F238E27FC236}">
                <a16:creationId xmlns:a16="http://schemas.microsoft.com/office/drawing/2014/main" id="{0B38130E-C84F-16C8-EF82-2C73040F74DD}"/>
              </a:ext>
            </a:extLst>
          </p:cNvPr>
          <p:cNvGrpSpPr/>
          <p:nvPr/>
        </p:nvGrpSpPr>
        <p:grpSpPr>
          <a:xfrm>
            <a:off x="8270257" y="4591164"/>
            <a:ext cx="1772550" cy="1817870"/>
            <a:chOff x="9811365" y="3966842"/>
            <a:chExt cx="2181600" cy="2237379"/>
          </a:xfrm>
        </p:grpSpPr>
        <p:pic>
          <p:nvPicPr>
            <p:cNvPr id="33" name="Graphic 32" descr="Microscope with solid fill">
              <a:extLst>
                <a:ext uri="{FF2B5EF4-FFF2-40B4-BE49-F238E27FC236}">
                  <a16:creationId xmlns:a16="http://schemas.microsoft.com/office/drawing/2014/main" id="{A79C9436-EAC8-BFBE-F20D-C8E5B7B561B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251886" y="3966842"/>
              <a:ext cx="1231107" cy="1231107"/>
            </a:xfrm>
            <a:prstGeom prst="rect">
              <a:avLst/>
            </a:prstGeom>
          </p:spPr>
        </p:pic>
        <p:sp>
          <p:nvSpPr>
            <p:cNvPr id="34" name="TextBox 33">
              <a:extLst>
                <a:ext uri="{FF2B5EF4-FFF2-40B4-BE49-F238E27FC236}">
                  <a16:creationId xmlns:a16="http://schemas.microsoft.com/office/drawing/2014/main" id="{F09C3909-DFF5-87F6-4B6D-23F7F193AFEC}"/>
                </a:ext>
              </a:extLst>
            </p:cNvPr>
            <p:cNvSpPr txBox="1"/>
            <p:nvPr/>
          </p:nvSpPr>
          <p:spPr>
            <a:xfrm>
              <a:off x="9811365" y="5197949"/>
              <a:ext cx="2181600" cy="1006272"/>
            </a:xfrm>
            <a:prstGeom prst="rect">
              <a:avLst/>
            </a:prstGeom>
            <a:noFill/>
          </p:spPr>
          <p:txBody>
            <a:bodyPr wrap="square" rtlCol="0">
              <a:spAutoFit/>
            </a:bodyPr>
            <a:lstStyle/>
            <a:p>
              <a:pPr algn="ctr"/>
              <a:r>
                <a:rPr lang="en-GB" sz="2113" b="1" dirty="0">
                  <a:solidFill>
                    <a:srgbClr val="8B1523"/>
                  </a:solidFill>
                  <a:latin typeface="Rubik" panose="020B0604020202020204" charset="-79"/>
                  <a:cs typeface="Rubik" panose="020B0604020202020204" charset="-79"/>
                </a:rPr>
                <a:t>34% </a:t>
              </a:r>
            </a:p>
            <a:p>
              <a:pPr algn="ctr"/>
              <a:r>
                <a:rPr lang="en-US" sz="1300" dirty="0">
                  <a:solidFill>
                    <a:srgbClr val="083F56"/>
                  </a:solidFill>
                  <a:latin typeface="Rubik" panose="020B0604020202020204" charset="-79"/>
                  <a:cs typeface="Rubik" panose="020B0604020202020204" charset="-79"/>
                </a:rPr>
                <a:t>undertake healthcare research</a:t>
              </a:r>
              <a:endParaRPr lang="en-GB" sz="1300" dirty="0">
                <a:solidFill>
                  <a:srgbClr val="083F56"/>
                </a:solidFill>
                <a:latin typeface="Rubik" panose="020B0604020202020204" charset="-79"/>
                <a:cs typeface="Rubik" panose="020B0604020202020204" charset="-79"/>
              </a:endParaRPr>
            </a:p>
          </p:txBody>
        </p:sp>
      </p:grpSp>
    </p:spTree>
    <p:extLst>
      <p:ext uri="{BB962C8B-B14F-4D97-AF65-F5344CB8AC3E}">
        <p14:creationId xmlns:p14="http://schemas.microsoft.com/office/powerpoint/2010/main" val="3601247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F8A00-55E9-5164-C891-A9AA697CCFE8}"/>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8B9A9C0-13D9-91C6-1F93-4449A78E7339}"/>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20" name="Slide Number Placeholder 1">
            <a:extLst>
              <a:ext uri="{FF2B5EF4-FFF2-40B4-BE49-F238E27FC236}">
                <a16:creationId xmlns:a16="http://schemas.microsoft.com/office/drawing/2014/main" id="{73FF2146-BB04-DF90-C8C9-217C88932EF4}"/>
              </a:ext>
            </a:extLst>
          </p:cNvPr>
          <p:cNvSpPr txBox="1">
            <a:spLocks/>
          </p:cNvSpPr>
          <p:nvPr/>
        </p:nvSpPr>
        <p:spPr>
          <a:xfrm>
            <a:off x="11263395" y="0"/>
            <a:ext cx="487836" cy="476672"/>
          </a:xfrm>
          <a:prstGeom prst="rect">
            <a:avLst/>
          </a:prstGeom>
          <a:solidFill>
            <a:schemeClr val="tx1">
              <a:alpha val="30000"/>
            </a:schemeClr>
          </a:solidFill>
        </p:spPr>
        <p:txBody>
          <a:bodyPr vert="horz" lIns="91440" tIns="45720" rIns="91440" bIns="45720" rtlCol="0" anchor="ctr" anchorCtr="0"/>
          <a:lstStyle>
            <a:defPPr>
              <a:defRPr lang="en-US"/>
            </a:defPPr>
            <a:lvl1pPr marL="0" algn="r" defTabSz="914400" rtl="0" eaLnBrk="1" latinLnBrk="0" hangingPunct="1">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i="0" dirty="0">
                <a:latin typeface="Futura PT Bold" panose="020B0502020204020303" pitchFamily="34" charset="77"/>
              </a:rPr>
              <a:t>14</a:t>
            </a:r>
          </a:p>
        </p:txBody>
      </p:sp>
      <p:pic>
        <p:nvPicPr>
          <p:cNvPr id="9" name="Imagen 3">
            <a:extLst>
              <a:ext uri="{FF2B5EF4-FFF2-40B4-BE49-F238E27FC236}">
                <a16:creationId xmlns:a16="http://schemas.microsoft.com/office/drawing/2014/main" id="{0F92DFF0-9B50-52F2-540E-98F9A04F1DBF}"/>
              </a:ext>
            </a:extLst>
          </p:cNvPr>
          <p:cNvPicPr>
            <a:picLocks noChangeAspect="1"/>
          </p:cNvPicPr>
          <p:nvPr/>
        </p:nvPicPr>
        <p:blipFill>
          <a:blip r:embed="rId3"/>
          <a:stretch>
            <a:fillRect/>
          </a:stretch>
        </p:blipFill>
        <p:spPr>
          <a:xfrm>
            <a:off x="104571" y="200596"/>
            <a:ext cx="5886846" cy="998555"/>
          </a:xfrm>
          <a:prstGeom prst="rect">
            <a:avLst/>
          </a:prstGeom>
        </p:spPr>
      </p:pic>
      <p:pic>
        <p:nvPicPr>
          <p:cNvPr id="11" name="Imagen 4">
            <a:extLst>
              <a:ext uri="{FF2B5EF4-FFF2-40B4-BE49-F238E27FC236}">
                <a16:creationId xmlns:a16="http://schemas.microsoft.com/office/drawing/2014/main" id="{B83741C3-3DE9-9B56-630B-8EECD891F883}"/>
              </a:ext>
            </a:extLst>
          </p:cNvPr>
          <p:cNvPicPr>
            <a:picLocks noChangeAspect="1"/>
          </p:cNvPicPr>
          <p:nvPr/>
        </p:nvPicPr>
        <p:blipFill>
          <a:blip r:embed="rId4"/>
          <a:stretch>
            <a:fillRect/>
          </a:stretch>
        </p:blipFill>
        <p:spPr>
          <a:xfrm>
            <a:off x="549055" y="141890"/>
            <a:ext cx="5202621" cy="918193"/>
          </a:xfrm>
          <a:prstGeom prst="rect">
            <a:avLst/>
          </a:prstGeom>
        </p:spPr>
      </p:pic>
      <p:pic>
        <p:nvPicPr>
          <p:cNvPr id="12" name="Imagen 5">
            <a:extLst>
              <a:ext uri="{FF2B5EF4-FFF2-40B4-BE49-F238E27FC236}">
                <a16:creationId xmlns:a16="http://schemas.microsoft.com/office/drawing/2014/main" id="{288FF3E4-824A-00AD-C405-FBFE8E66C4FA}"/>
              </a:ext>
            </a:extLst>
          </p:cNvPr>
          <p:cNvPicPr>
            <a:picLocks noChangeAspect="1"/>
          </p:cNvPicPr>
          <p:nvPr/>
        </p:nvPicPr>
        <p:blipFill>
          <a:blip r:embed="rId5"/>
          <a:stretch>
            <a:fillRect/>
          </a:stretch>
        </p:blipFill>
        <p:spPr>
          <a:xfrm>
            <a:off x="694991" y="467221"/>
            <a:ext cx="325056" cy="325056"/>
          </a:xfrm>
          <a:prstGeom prst="rect">
            <a:avLst/>
          </a:prstGeom>
        </p:spPr>
      </p:pic>
      <p:cxnSp>
        <p:nvCxnSpPr>
          <p:cNvPr id="3" name="Straight Connector 2">
            <a:extLst>
              <a:ext uri="{FF2B5EF4-FFF2-40B4-BE49-F238E27FC236}">
                <a16:creationId xmlns:a16="http://schemas.microsoft.com/office/drawing/2014/main" id="{7CC68EC5-D2E5-5F17-315B-FF04D4356C09}"/>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19" name="Google Shape;90;p2">
            <a:extLst>
              <a:ext uri="{FF2B5EF4-FFF2-40B4-BE49-F238E27FC236}">
                <a16:creationId xmlns:a16="http://schemas.microsoft.com/office/drawing/2014/main" id="{141F1310-B7BD-C001-F6F0-75CF50D13390}"/>
              </a:ext>
            </a:extLst>
          </p:cNvPr>
          <p:cNvSpPr txBox="1"/>
          <p:nvPr/>
        </p:nvSpPr>
        <p:spPr>
          <a:xfrm>
            <a:off x="1165360" y="248126"/>
            <a:ext cx="4282049" cy="776718"/>
          </a:xfrm>
          <a:prstGeom prst="rect">
            <a:avLst/>
          </a:prstGeom>
          <a:noFill/>
          <a:ln>
            <a:noFill/>
          </a:ln>
        </p:spPr>
        <p:txBody>
          <a:bodyPr spcFirstLastPara="1" wrap="square" lIns="74283" tIns="37131" rIns="74283" bIns="37131" anchor="t" anchorCtr="0">
            <a:spAutoFit/>
          </a:bodyPr>
          <a:lstStyle/>
          <a:p>
            <a:r>
              <a:rPr lang="en-US" sz="2280" b="1" i="1" dirty="0">
                <a:solidFill>
                  <a:srgbClr val="575756"/>
                </a:solidFill>
                <a:ea typeface="Helvetica Neue" panose="02000503000000020004" pitchFamily="2" charset="0"/>
                <a:cs typeface="Rubik Bold" pitchFamily="2" charset="-79"/>
              </a:rPr>
              <a:t>P</a:t>
            </a:r>
            <a:r>
              <a:rPr kumimoji="0" lang="en-US" sz="2280" b="1" i="1" u="none" strike="noStrike" kern="1200" cap="none" spc="0" normalizeH="0" baseline="0" noProof="0" dirty="0" err="1">
                <a:ln>
                  <a:noFill/>
                </a:ln>
                <a:solidFill>
                  <a:srgbClr val="575756"/>
                </a:solidFill>
                <a:effectLst/>
                <a:uLnTx/>
                <a:uFillTx/>
                <a:ea typeface="Helvetica Neue" panose="02000503000000020004" pitchFamily="2" charset="0"/>
                <a:cs typeface="Rubik Bold" pitchFamily="2" charset="-79"/>
              </a:rPr>
              <a:t>olicy</a:t>
            </a:r>
            <a:r>
              <a:rPr kumimoji="0" lang="en-US" sz="2280" b="1" i="1" u="none" strike="noStrike" kern="1200" cap="none" spc="0" normalizeH="0" baseline="0" noProof="0" dirty="0">
                <a:ln>
                  <a:noFill/>
                </a:ln>
                <a:solidFill>
                  <a:srgbClr val="575756"/>
                </a:solidFill>
                <a:effectLst/>
                <a:uLnTx/>
                <a:uFillTx/>
                <a:ea typeface="Helvetica Neue" panose="02000503000000020004" pitchFamily="2" charset="0"/>
                <a:cs typeface="Rubik Bold" pitchFamily="2" charset="-79"/>
              </a:rPr>
              <a:t> / advocacy activities</a:t>
            </a:r>
          </a:p>
          <a:p>
            <a:r>
              <a:rPr kumimoji="0" lang="en-US" sz="2280" i="1" u="none" strike="noStrike" kern="1200" cap="none" spc="0" normalizeH="0" baseline="0" noProof="0" dirty="0">
                <a:ln>
                  <a:noFill/>
                </a:ln>
                <a:solidFill>
                  <a:srgbClr val="575756"/>
                </a:solidFill>
                <a:effectLst/>
                <a:uLnTx/>
                <a:uFillTx/>
                <a:ea typeface="Helvetica Neue" panose="02000503000000020004" pitchFamily="2" charset="0"/>
                <a:cs typeface="Rubik Bold" pitchFamily="2" charset="-79"/>
              </a:rPr>
              <a:t>of </a:t>
            </a:r>
            <a:r>
              <a:rPr kumimoji="0" lang="en-US" sz="2280" b="0" i="1" u="none" strike="noStrike" kern="1200" cap="none" spc="0" normalizeH="0" baseline="0" noProof="0" dirty="0">
                <a:ln>
                  <a:noFill/>
                </a:ln>
                <a:solidFill>
                  <a:srgbClr val="575756"/>
                </a:solidFill>
                <a:effectLst/>
                <a:uLnTx/>
                <a:uFillTx/>
                <a:ea typeface="Helvetica Neue" panose="02000503000000020004" pitchFamily="2" charset="0"/>
                <a:cs typeface="Rubik" panose="020B0604020202020204" charset="-79"/>
              </a:rPr>
              <a:t>Brazilian patient groups</a:t>
            </a:r>
            <a:endParaRPr lang="en-GB" sz="2400" i="1" dirty="0">
              <a:solidFill>
                <a:srgbClr val="575756"/>
              </a:solidFill>
              <a:latin typeface="Rubik" panose="020B0604020202020204" charset="-79"/>
              <a:ea typeface="Helvetica Neue" panose="02000503000000020004" pitchFamily="2" charset="0"/>
              <a:cs typeface="Rubik" panose="020B0604020202020204" charset="-79"/>
            </a:endParaRPr>
          </a:p>
        </p:txBody>
      </p:sp>
      <p:sp>
        <p:nvSpPr>
          <p:cNvPr id="2" name="TextBox 1">
            <a:extLst>
              <a:ext uri="{FF2B5EF4-FFF2-40B4-BE49-F238E27FC236}">
                <a16:creationId xmlns:a16="http://schemas.microsoft.com/office/drawing/2014/main" id="{2468D991-CEAD-4991-F0C6-AE87C29E581F}"/>
              </a:ext>
            </a:extLst>
          </p:cNvPr>
          <p:cNvSpPr txBox="1"/>
          <p:nvPr/>
        </p:nvSpPr>
        <p:spPr>
          <a:xfrm>
            <a:off x="544318" y="1427867"/>
            <a:ext cx="4903091" cy="3847207"/>
          </a:xfrm>
          <a:prstGeom prst="rect">
            <a:avLst/>
          </a:prstGeom>
          <a:noFill/>
        </p:spPr>
        <p:txBody>
          <a:bodyPr wrap="square" rtlCol="0">
            <a:spAutoFit/>
          </a:bodyPr>
          <a:lstStyle/>
          <a:p>
            <a:pPr>
              <a:buClr>
                <a:srgbClr val="083F56"/>
              </a:buClr>
            </a:pPr>
            <a:r>
              <a:rPr lang="en-US" sz="1600" dirty="0">
                <a:solidFill>
                  <a:srgbClr val="083F56"/>
                </a:solidFill>
                <a:latin typeface="Rubik" panose="020B0604020202020204" charset="-79"/>
                <a:cs typeface="Rubik" panose="020B0604020202020204" charset="-79"/>
              </a:rPr>
              <a:t>‘</a:t>
            </a:r>
            <a:r>
              <a:rPr lang="en-US" sz="1600" i="1" dirty="0">
                <a:solidFill>
                  <a:srgbClr val="083F56"/>
                </a:solidFill>
                <a:latin typeface="Rubik" panose="020B0604020202020204" charset="-79"/>
                <a:cs typeface="Rubik" panose="020B0604020202020204" charset="-79"/>
              </a:rPr>
              <a:t>Patients in Action</a:t>
            </a:r>
            <a:r>
              <a:rPr lang="en-US" sz="1600" dirty="0">
                <a:solidFill>
                  <a:srgbClr val="083F56"/>
                </a:solidFill>
                <a:latin typeface="Rubik" panose="020B0604020202020204" charset="-79"/>
                <a:cs typeface="Rubik" panose="020B0604020202020204" charset="-79"/>
              </a:rPr>
              <a:t>’ data show that Brazilian patient groups engage in many </a:t>
            </a:r>
            <a:r>
              <a:rPr lang="en-US" sz="1600" b="1" dirty="0">
                <a:latin typeface="Rubik" panose="020B0604020202020204" charset="-79"/>
                <a:cs typeface="Rubik" panose="020B0604020202020204" charset="-79"/>
              </a:rPr>
              <a:t>policy and advocacy activities</a:t>
            </a:r>
            <a:r>
              <a:rPr lang="en-US" sz="1600" dirty="0">
                <a:solidFill>
                  <a:srgbClr val="083F56"/>
                </a:solidFill>
                <a:latin typeface="Rubik" panose="020B0604020202020204" charset="-79"/>
                <a:cs typeface="Rubik" panose="020B0604020202020204" charset="-79"/>
              </a:rPr>
              <a:t> aimed at furthering the interests of Brazilian patients.</a:t>
            </a:r>
          </a:p>
          <a:p>
            <a:pPr>
              <a:buClr>
                <a:srgbClr val="083F56"/>
              </a:buClr>
            </a:pPr>
            <a:endParaRPr lang="en-US" sz="1000" dirty="0">
              <a:solidFill>
                <a:srgbClr val="083F56"/>
              </a:solidFill>
              <a:latin typeface="Rubik" panose="020B0604020202020204" charset="-79"/>
              <a:cs typeface="Rubik" panose="020B0604020202020204" charset="-79"/>
            </a:endParaRPr>
          </a:p>
          <a:p>
            <a:pPr>
              <a:buClr>
                <a:srgbClr val="083F56"/>
              </a:buClr>
            </a:pPr>
            <a:r>
              <a:rPr lang="en-US" sz="1600" b="1" dirty="0">
                <a:latin typeface="Rubik" panose="020B0604020202020204" charset="-79"/>
                <a:cs typeface="Rubik" panose="020B0604020202020204" charset="-79"/>
              </a:rPr>
              <a:t>Rankings</a:t>
            </a:r>
            <a:r>
              <a:rPr lang="en-US" sz="1600" dirty="0">
                <a:solidFill>
                  <a:srgbClr val="083F56"/>
                </a:solidFill>
                <a:latin typeface="Rubik" panose="020B0604020202020204" charset="-79"/>
                <a:cs typeface="Rubik" panose="020B0604020202020204" charset="-79"/>
              </a:rPr>
              <a:t> for Brazilian patient groups (out of patient groups from 19 countries) for the following </a:t>
            </a:r>
            <a:r>
              <a:rPr lang="en-US" sz="1600" b="1" dirty="0">
                <a:latin typeface="Rubik" panose="020B0604020202020204" charset="-79"/>
                <a:cs typeface="Rubik" panose="020B0604020202020204" charset="-79"/>
              </a:rPr>
              <a:t>policy and advocacy activities</a:t>
            </a:r>
            <a:r>
              <a:rPr lang="en-US" sz="1600" dirty="0">
                <a:solidFill>
                  <a:srgbClr val="083F56"/>
                </a:solidFill>
                <a:latin typeface="Rubik" panose="020B0604020202020204" charset="-79"/>
                <a:cs typeface="Rubik" panose="020B0604020202020204" charset="-79"/>
              </a:rPr>
              <a:t>:</a:t>
            </a:r>
          </a:p>
          <a:p>
            <a:pPr>
              <a:buClr>
                <a:srgbClr val="083F56"/>
              </a:buClr>
            </a:pPr>
            <a:endParaRPr lang="en-US" sz="1000" dirty="0">
              <a:solidFill>
                <a:srgbClr val="083F56"/>
              </a:solidFill>
              <a:latin typeface="Rubik" panose="020B0604020202020204" charset="-79"/>
              <a:cs typeface="Rubik" panose="020B0604020202020204" charset="-79"/>
            </a:endParaRPr>
          </a:p>
          <a:p>
            <a:pPr marL="285750" indent="-285750">
              <a:buClr>
                <a:srgbClr val="083F56"/>
              </a:buClr>
              <a:buFont typeface="Wingdings 3" panose="05040102010807070707" pitchFamily="18" charset="2"/>
              <a:buChar char="}"/>
            </a:pPr>
            <a:r>
              <a:rPr lang="en-US" sz="1600" b="1" dirty="0">
                <a:latin typeface="Rubik" panose="020B0604020202020204" charset="-79"/>
                <a:cs typeface="Rubik" panose="020B0604020202020204" charset="-79"/>
              </a:rPr>
              <a:t>3rd</a:t>
            </a:r>
            <a:r>
              <a:rPr lang="en-US" sz="1600" dirty="0">
                <a:solidFill>
                  <a:srgbClr val="083F56"/>
                </a:solidFill>
                <a:latin typeface="Rubik" panose="020B0604020202020204" charset="-79"/>
                <a:cs typeface="Rubik" panose="020B0604020202020204" charset="-79"/>
              </a:rPr>
              <a:t> for </a:t>
            </a:r>
            <a:r>
              <a:rPr lang="en-GB" sz="1600" dirty="0">
                <a:solidFill>
                  <a:srgbClr val="0070C0"/>
                </a:solidFill>
                <a:latin typeface="Rubik" panose="020B0604020202020204" charset="-79"/>
                <a:cs typeface="Rubik" panose="020B0604020202020204" charset="-79"/>
              </a:rPr>
              <a:t>representing patients’ interests to regulatory authorities</a:t>
            </a:r>
            <a:r>
              <a:rPr lang="en-US" sz="1600" dirty="0">
                <a:solidFill>
                  <a:srgbClr val="083F56"/>
                </a:solidFill>
                <a:latin typeface="Rubik" panose="020B0604020202020204" charset="-79"/>
                <a:cs typeface="Rubik" panose="020B0604020202020204" charset="-79"/>
              </a:rPr>
              <a:t> in their country.</a:t>
            </a:r>
          </a:p>
          <a:p>
            <a:pPr>
              <a:buClr>
                <a:srgbClr val="083F56"/>
              </a:buClr>
            </a:pPr>
            <a:endParaRPr lang="en-US" sz="800" b="1" dirty="0">
              <a:solidFill>
                <a:srgbClr val="083F56"/>
              </a:solidFill>
              <a:latin typeface="Rubik" panose="020B0604020202020204" charset="-79"/>
              <a:cs typeface="Rubik" panose="020B0604020202020204" charset="-79"/>
            </a:endParaRPr>
          </a:p>
          <a:p>
            <a:pPr marL="285750" indent="-285750">
              <a:buClr>
                <a:srgbClr val="083F56"/>
              </a:buClr>
              <a:buFont typeface="Wingdings 3" panose="05040102010807070707" pitchFamily="18" charset="2"/>
              <a:buChar char="}"/>
            </a:pPr>
            <a:r>
              <a:rPr lang="en-US" sz="1600" b="1" dirty="0">
                <a:latin typeface="Rubik" panose="020B0604020202020204" charset="-79"/>
                <a:cs typeface="Rubik" panose="020B0604020202020204" charset="-79"/>
              </a:rPr>
              <a:t>4th</a:t>
            </a:r>
            <a:r>
              <a:rPr lang="en-US" sz="1600" dirty="0">
                <a:solidFill>
                  <a:srgbClr val="083F56"/>
                </a:solidFill>
                <a:latin typeface="Rubik" panose="020B0604020202020204" charset="-79"/>
                <a:cs typeface="Rubik" panose="020B0604020202020204" charset="-79"/>
              </a:rPr>
              <a:t> for </a:t>
            </a:r>
            <a:r>
              <a:rPr lang="en-GB" sz="1600" dirty="0">
                <a:solidFill>
                  <a:srgbClr val="0070C0"/>
                </a:solidFill>
                <a:latin typeface="Rubik" panose="020B0604020202020204" charset="-79"/>
                <a:cs typeface="Rubik" panose="020B0604020202020204" charset="-79"/>
              </a:rPr>
              <a:t>advocating for better patient access to treatments</a:t>
            </a:r>
            <a:r>
              <a:rPr lang="en-US" sz="1600" dirty="0">
                <a:solidFill>
                  <a:srgbClr val="083F56"/>
                </a:solidFill>
                <a:latin typeface="Rubik" panose="020B0604020202020204" charset="-79"/>
                <a:cs typeface="Rubik" panose="020B0604020202020204" charset="-79"/>
              </a:rPr>
              <a:t> in their country.</a:t>
            </a:r>
          </a:p>
          <a:p>
            <a:pPr>
              <a:buClr>
                <a:srgbClr val="083F56"/>
              </a:buClr>
            </a:pPr>
            <a:endParaRPr lang="en-US" sz="800" dirty="0">
              <a:solidFill>
                <a:srgbClr val="083F56"/>
              </a:solidFill>
              <a:latin typeface="Rubik" panose="020B0604020202020204" charset="-79"/>
              <a:cs typeface="Rubik" panose="020B0604020202020204" charset="-79"/>
            </a:endParaRPr>
          </a:p>
          <a:p>
            <a:pPr marL="285750" indent="-285750">
              <a:buClr>
                <a:srgbClr val="083F56"/>
              </a:buClr>
              <a:buFont typeface="Wingdings 3" panose="05040102010807070707" pitchFamily="18" charset="2"/>
              <a:buChar char="}"/>
            </a:pPr>
            <a:r>
              <a:rPr lang="en-US" sz="1600" b="1" dirty="0">
                <a:latin typeface="Rubik" panose="020B0604020202020204" charset="-79"/>
                <a:cs typeface="Rubik" panose="020B0604020202020204" charset="-79"/>
              </a:rPr>
              <a:t>4th</a:t>
            </a:r>
            <a:r>
              <a:rPr lang="en-US" sz="1600" dirty="0">
                <a:solidFill>
                  <a:srgbClr val="083F56"/>
                </a:solidFill>
                <a:latin typeface="Rubik" panose="020B0604020202020204" charset="-79"/>
                <a:cs typeface="Rubik" panose="020B0604020202020204" charset="-79"/>
              </a:rPr>
              <a:t> for </a:t>
            </a:r>
            <a:r>
              <a:rPr lang="en-GB" sz="1600" dirty="0">
                <a:solidFill>
                  <a:srgbClr val="0070C0"/>
                </a:solidFill>
                <a:latin typeface="Rubik" panose="020B0604020202020204" charset="-79"/>
                <a:cs typeface="Rubik" panose="020B0604020202020204" charset="-79"/>
              </a:rPr>
              <a:t>advocating for better patient care</a:t>
            </a:r>
            <a:r>
              <a:rPr lang="en-US" sz="1600" dirty="0">
                <a:solidFill>
                  <a:srgbClr val="083F56"/>
                </a:solidFill>
                <a:latin typeface="Rubik" panose="020B0604020202020204" charset="-79"/>
                <a:cs typeface="Rubik" panose="020B0604020202020204" charset="-79"/>
              </a:rPr>
              <a:t> in their country.</a:t>
            </a:r>
          </a:p>
        </p:txBody>
      </p:sp>
      <p:pic>
        <p:nvPicPr>
          <p:cNvPr id="10" name="Picture 9">
            <a:extLst>
              <a:ext uri="{FF2B5EF4-FFF2-40B4-BE49-F238E27FC236}">
                <a16:creationId xmlns:a16="http://schemas.microsoft.com/office/drawing/2014/main" id="{64F677EC-4B18-1E87-9CA1-EF2816469B23}"/>
              </a:ext>
            </a:extLst>
          </p:cNvPr>
          <p:cNvPicPr>
            <a:picLocks noChangeAspect="1"/>
          </p:cNvPicPr>
          <p:nvPr/>
        </p:nvPicPr>
        <p:blipFill>
          <a:blip r:embed="rId6"/>
          <a:stretch>
            <a:fillRect/>
          </a:stretch>
        </p:blipFill>
        <p:spPr>
          <a:xfrm>
            <a:off x="6268162" y="1199151"/>
            <a:ext cx="5733098" cy="3863340"/>
          </a:xfrm>
          <a:prstGeom prst="rect">
            <a:avLst/>
          </a:prstGeom>
        </p:spPr>
      </p:pic>
      <p:sp>
        <p:nvSpPr>
          <p:cNvPr id="13" name="Rectangle 12">
            <a:extLst>
              <a:ext uri="{FF2B5EF4-FFF2-40B4-BE49-F238E27FC236}">
                <a16:creationId xmlns:a16="http://schemas.microsoft.com/office/drawing/2014/main" id="{F90BB43C-E7CE-9A0A-EA28-0D9363473C8A}"/>
              </a:ext>
            </a:extLst>
          </p:cNvPr>
          <p:cNvSpPr/>
          <p:nvPr/>
        </p:nvSpPr>
        <p:spPr>
          <a:xfrm>
            <a:off x="6329149" y="2180280"/>
            <a:ext cx="5512975" cy="163676"/>
          </a:xfrm>
          <a:prstGeom prst="rect">
            <a:avLst/>
          </a:pr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4" name="TextBox 13">
            <a:extLst>
              <a:ext uri="{FF2B5EF4-FFF2-40B4-BE49-F238E27FC236}">
                <a16:creationId xmlns:a16="http://schemas.microsoft.com/office/drawing/2014/main" id="{FC0CB867-96F4-4C95-CE08-957B837FDAAA}"/>
              </a:ext>
            </a:extLst>
          </p:cNvPr>
          <p:cNvSpPr txBox="1"/>
          <p:nvPr/>
        </p:nvSpPr>
        <p:spPr>
          <a:xfrm>
            <a:off x="6277361" y="736559"/>
            <a:ext cx="2929943" cy="276999"/>
          </a:xfrm>
          <a:prstGeom prst="rect">
            <a:avLst/>
          </a:prstGeom>
          <a:noFill/>
        </p:spPr>
        <p:txBody>
          <a:bodyPr wrap="square" rtlCol="0">
            <a:spAutoFit/>
          </a:bodyPr>
          <a:lstStyle/>
          <a:p>
            <a:r>
              <a:rPr lang="en-GB" sz="1200" i="1" dirty="0"/>
              <a:t>% respondents choosing option</a:t>
            </a:r>
          </a:p>
        </p:txBody>
      </p:sp>
    </p:spTree>
    <p:extLst>
      <p:ext uri="{BB962C8B-B14F-4D97-AF65-F5344CB8AC3E}">
        <p14:creationId xmlns:p14="http://schemas.microsoft.com/office/powerpoint/2010/main" val="2148087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2B536-2163-E19A-D1FA-01FB97FAD4AB}"/>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D6F0138-B1E1-C44C-B08F-614CFBF4EDD9}"/>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20" name="Slide Number Placeholder 1">
            <a:extLst>
              <a:ext uri="{FF2B5EF4-FFF2-40B4-BE49-F238E27FC236}">
                <a16:creationId xmlns:a16="http://schemas.microsoft.com/office/drawing/2014/main" id="{4AAC215A-F72E-2063-86F1-BC9C5814E87D}"/>
              </a:ext>
            </a:extLst>
          </p:cNvPr>
          <p:cNvSpPr txBox="1">
            <a:spLocks/>
          </p:cNvSpPr>
          <p:nvPr/>
        </p:nvSpPr>
        <p:spPr>
          <a:xfrm>
            <a:off x="11263395" y="0"/>
            <a:ext cx="487836" cy="476672"/>
          </a:xfrm>
          <a:prstGeom prst="rect">
            <a:avLst/>
          </a:prstGeom>
          <a:solidFill>
            <a:schemeClr val="tx1">
              <a:alpha val="30000"/>
            </a:schemeClr>
          </a:solidFill>
        </p:spPr>
        <p:txBody>
          <a:bodyPr vert="horz" lIns="91440" tIns="45720" rIns="91440" bIns="45720" rtlCol="0" anchor="ctr" anchorCtr="0"/>
          <a:lstStyle>
            <a:defPPr>
              <a:defRPr lang="en-US"/>
            </a:defPPr>
            <a:lvl1pPr marL="0" algn="r" defTabSz="914400" rtl="0" eaLnBrk="1" latinLnBrk="0" hangingPunct="1">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i="0" dirty="0">
                <a:latin typeface="Futura PT Bold" panose="020B0502020204020303" pitchFamily="34" charset="77"/>
              </a:rPr>
              <a:t>16</a:t>
            </a:r>
          </a:p>
        </p:txBody>
      </p:sp>
      <p:pic>
        <p:nvPicPr>
          <p:cNvPr id="9" name="Imagen 3">
            <a:extLst>
              <a:ext uri="{FF2B5EF4-FFF2-40B4-BE49-F238E27FC236}">
                <a16:creationId xmlns:a16="http://schemas.microsoft.com/office/drawing/2014/main" id="{7C39EE56-257C-8885-CBF8-A298403773DA}"/>
              </a:ext>
            </a:extLst>
          </p:cNvPr>
          <p:cNvPicPr>
            <a:picLocks noChangeAspect="1"/>
          </p:cNvPicPr>
          <p:nvPr/>
        </p:nvPicPr>
        <p:blipFill>
          <a:blip r:embed="rId3"/>
          <a:stretch>
            <a:fillRect/>
          </a:stretch>
        </p:blipFill>
        <p:spPr>
          <a:xfrm>
            <a:off x="104571" y="200596"/>
            <a:ext cx="5886846" cy="998555"/>
          </a:xfrm>
          <a:prstGeom prst="rect">
            <a:avLst/>
          </a:prstGeom>
        </p:spPr>
      </p:pic>
      <p:pic>
        <p:nvPicPr>
          <p:cNvPr id="11" name="Imagen 4">
            <a:extLst>
              <a:ext uri="{FF2B5EF4-FFF2-40B4-BE49-F238E27FC236}">
                <a16:creationId xmlns:a16="http://schemas.microsoft.com/office/drawing/2014/main" id="{03D44E03-CE92-A260-6B97-D1A9336D0547}"/>
              </a:ext>
            </a:extLst>
          </p:cNvPr>
          <p:cNvPicPr>
            <a:picLocks noChangeAspect="1"/>
          </p:cNvPicPr>
          <p:nvPr/>
        </p:nvPicPr>
        <p:blipFill>
          <a:blip r:embed="rId4"/>
          <a:stretch>
            <a:fillRect/>
          </a:stretch>
        </p:blipFill>
        <p:spPr>
          <a:xfrm>
            <a:off x="549055" y="141890"/>
            <a:ext cx="5202621" cy="918193"/>
          </a:xfrm>
          <a:prstGeom prst="rect">
            <a:avLst/>
          </a:prstGeom>
        </p:spPr>
      </p:pic>
      <p:pic>
        <p:nvPicPr>
          <p:cNvPr id="12" name="Imagen 5">
            <a:extLst>
              <a:ext uri="{FF2B5EF4-FFF2-40B4-BE49-F238E27FC236}">
                <a16:creationId xmlns:a16="http://schemas.microsoft.com/office/drawing/2014/main" id="{8E1CAAB6-B492-BBD8-C8AD-D20D8DB4283A}"/>
              </a:ext>
            </a:extLst>
          </p:cNvPr>
          <p:cNvPicPr>
            <a:picLocks noChangeAspect="1"/>
          </p:cNvPicPr>
          <p:nvPr/>
        </p:nvPicPr>
        <p:blipFill>
          <a:blip r:embed="rId5"/>
          <a:stretch>
            <a:fillRect/>
          </a:stretch>
        </p:blipFill>
        <p:spPr>
          <a:xfrm>
            <a:off x="617988" y="472030"/>
            <a:ext cx="325056" cy="325056"/>
          </a:xfrm>
          <a:prstGeom prst="rect">
            <a:avLst/>
          </a:prstGeom>
        </p:spPr>
      </p:pic>
      <p:cxnSp>
        <p:nvCxnSpPr>
          <p:cNvPr id="3" name="Straight Connector 2">
            <a:extLst>
              <a:ext uri="{FF2B5EF4-FFF2-40B4-BE49-F238E27FC236}">
                <a16:creationId xmlns:a16="http://schemas.microsoft.com/office/drawing/2014/main" id="{682D9D03-D797-8238-AC92-35786646563A}"/>
              </a:ext>
            </a:extLst>
          </p:cNvPr>
          <p:cNvCxnSpPr>
            <a:cxnSpLocks/>
          </p:cNvCxnSpPr>
          <p:nvPr/>
        </p:nvCxnSpPr>
        <p:spPr>
          <a:xfrm>
            <a:off x="6096000" y="141890"/>
            <a:ext cx="0" cy="6621517"/>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
        <p:nvSpPr>
          <p:cNvPr id="19" name="Google Shape;90;p2">
            <a:extLst>
              <a:ext uri="{FF2B5EF4-FFF2-40B4-BE49-F238E27FC236}">
                <a16:creationId xmlns:a16="http://schemas.microsoft.com/office/drawing/2014/main" id="{961B9A33-6330-B9C8-1999-6296B5CBE143}"/>
              </a:ext>
            </a:extLst>
          </p:cNvPr>
          <p:cNvSpPr txBox="1"/>
          <p:nvPr/>
        </p:nvSpPr>
        <p:spPr>
          <a:xfrm>
            <a:off x="1031229" y="238336"/>
            <a:ext cx="4825028" cy="776718"/>
          </a:xfrm>
          <a:prstGeom prst="rect">
            <a:avLst/>
          </a:prstGeom>
          <a:noFill/>
          <a:ln>
            <a:noFill/>
          </a:ln>
        </p:spPr>
        <p:txBody>
          <a:bodyPr spcFirstLastPara="1" wrap="square" lIns="74283" tIns="37131" rIns="74283" bIns="37131" anchor="t" anchorCtr="0">
            <a:spAutoFit/>
          </a:bodyPr>
          <a:lstStyle/>
          <a:p>
            <a:r>
              <a:rPr lang="en-GB" sz="2280" i="1" dirty="0">
                <a:solidFill>
                  <a:srgbClr val="575756"/>
                </a:solidFill>
                <a:latin typeface="Rubik" panose="020B0604020202020204" charset="-79"/>
                <a:ea typeface="Helvetica Neue" panose="02000503000000020004" pitchFamily="2" charset="0"/>
                <a:cs typeface="Rubik" panose="020B0604020202020204"/>
              </a:rPr>
              <a:t>Brazilian patient groups’ influence on </a:t>
            </a:r>
            <a:r>
              <a:rPr lang="en-GB" sz="2280" b="1" i="1" dirty="0">
                <a:solidFill>
                  <a:srgbClr val="575756"/>
                </a:solidFill>
                <a:latin typeface="Rubik" panose="020B0604020202020204" charset="-79"/>
                <a:ea typeface="Helvetica Neue" panose="02000503000000020004" pitchFamily="2" charset="0"/>
                <a:cs typeface="Rubik" panose="020B0604020202020204"/>
              </a:rPr>
              <a:t>healthcare policymaking</a:t>
            </a:r>
            <a:endParaRPr lang="en-GB" sz="2400" i="1" dirty="0">
              <a:solidFill>
                <a:srgbClr val="575756"/>
              </a:solidFill>
              <a:latin typeface="Rubik" panose="020B0604020202020204" charset="-79"/>
              <a:ea typeface="Helvetica Neue" panose="02000503000000020004" pitchFamily="2" charset="0"/>
              <a:cs typeface="Rubik" panose="020B0604020202020204" charset="-79"/>
            </a:endParaRPr>
          </a:p>
        </p:txBody>
      </p:sp>
      <p:sp>
        <p:nvSpPr>
          <p:cNvPr id="4" name="TextBox 3">
            <a:extLst>
              <a:ext uri="{FF2B5EF4-FFF2-40B4-BE49-F238E27FC236}">
                <a16:creationId xmlns:a16="http://schemas.microsoft.com/office/drawing/2014/main" id="{35362E18-4BC4-A71C-C729-85AE73B81C75}"/>
              </a:ext>
            </a:extLst>
          </p:cNvPr>
          <p:cNvSpPr txBox="1"/>
          <p:nvPr/>
        </p:nvSpPr>
        <p:spPr>
          <a:xfrm>
            <a:off x="766077" y="1713576"/>
            <a:ext cx="4684550" cy="2893100"/>
          </a:xfrm>
          <a:prstGeom prst="rect">
            <a:avLst/>
          </a:prstGeom>
          <a:solidFill>
            <a:schemeClr val="bg1">
              <a:lumMod val="95000"/>
            </a:schemeClr>
          </a:solidFill>
        </p:spPr>
        <p:txBody>
          <a:bodyPr wrap="square" rtlCol="0">
            <a:spAutoFit/>
          </a:bodyPr>
          <a:lstStyle/>
          <a:p>
            <a:pPr>
              <a:buClr>
                <a:srgbClr val="083F56"/>
              </a:buClr>
            </a:pPr>
            <a:r>
              <a:rPr lang="en-US" sz="1600" dirty="0">
                <a:solidFill>
                  <a:srgbClr val="083F56"/>
                </a:solidFill>
                <a:latin typeface="Rubik" panose="020B0604020202020204" charset="-79"/>
                <a:cs typeface="Rubik" panose="020B0604020202020204" charset="-79"/>
              </a:rPr>
              <a:t>The </a:t>
            </a:r>
            <a:r>
              <a:rPr lang="en-US" sz="1600" b="1" dirty="0">
                <a:latin typeface="Rubik" panose="020B0604020202020204" charset="-79"/>
                <a:cs typeface="Rubik" panose="020B0604020202020204" charset="-79"/>
              </a:rPr>
              <a:t>percentage</a:t>
            </a:r>
            <a:r>
              <a:rPr lang="en-US" sz="1600" dirty="0">
                <a:solidFill>
                  <a:srgbClr val="083F56"/>
                </a:solidFill>
                <a:latin typeface="Rubik" panose="020B0604020202020204" charset="-79"/>
                <a:cs typeface="Rubik" panose="020B0604020202020204" charset="-79"/>
              </a:rPr>
              <a:t> of Brazilian patient groups which think that they influence the following aspects of Brazilian </a:t>
            </a:r>
            <a:r>
              <a:rPr lang="en-US" sz="1600" b="1" dirty="0">
                <a:latin typeface="Rubik" panose="020B0604020202020204" charset="-79"/>
                <a:cs typeface="Rubik" panose="020B0604020202020204" charset="-79"/>
              </a:rPr>
              <a:t>healthcare policymaking</a:t>
            </a:r>
            <a:r>
              <a:rPr lang="en-US" sz="1600" dirty="0">
                <a:latin typeface="Rubik" panose="020B0604020202020204" charset="-79"/>
                <a:cs typeface="Rubik" panose="020B0604020202020204" charset="-79"/>
              </a:rPr>
              <a:t>:</a:t>
            </a:r>
          </a:p>
          <a:p>
            <a:pPr>
              <a:buClr>
                <a:srgbClr val="083F56"/>
              </a:buClr>
            </a:pPr>
            <a:endParaRPr lang="en-US" sz="1000" dirty="0">
              <a:solidFill>
                <a:srgbClr val="083F56"/>
              </a:solidFill>
              <a:latin typeface="Rubik" panose="020B0604020202020204" charset="-79"/>
              <a:cs typeface="Rubik" panose="020B0604020202020204" charset="-79"/>
            </a:endParaRPr>
          </a:p>
          <a:p>
            <a:pPr marL="500400" indent="-285750">
              <a:buClr>
                <a:srgbClr val="083F56"/>
              </a:buClr>
              <a:buFont typeface="Arial" panose="020B0604020202020204" pitchFamily="34" charset="0"/>
              <a:buChar char="•"/>
            </a:pPr>
            <a:r>
              <a:rPr lang="en-US" sz="1600" b="1" dirty="0">
                <a:latin typeface="Rubik" panose="020B0604020202020204" charset="-79"/>
                <a:cs typeface="Rubik" panose="020B0604020202020204" charset="-79"/>
              </a:rPr>
              <a:t>71%</a:t>
            </a:r>
            <a:r>
              <a:rPr lang="en-US" sz="1600" dirty="0">
                <a:solidFill>
                  <a:srgbClr val="083F56"/>
                </a:solidFill>
                <a:latin typeface="Rubik" panose="020B0604020202020204" charset="-79"/>
                <a:cs typeface="Rubik" panose="020B0604020202020204" charset="-79"/>
              </a:rPr>
              <a:t> feel able to influence the</a:t>
            </a:r>
          </a:p>
          <a:p>
            <a:pPr marL="504000">
              <a:buClr>
                <a:srgbClr val="083F56"/>
              </a:buClr>
            </a:pPr>
            <a:r>
              <a:rPr lang="en-US" sz="1600" dirty="0">
                <a:solidFill>
                  <a:srgbClr val="0070C0"/>
                </a:solidFill>
                <a:latin typeface="Rubik" panose="020B0604020202020204" charset="-79"/>
                <a:cs typeface="Rubik" panose="020B0604020202020204" charset="-79"/>
              </a:rPr>
              <a:t>drug-approvals process</a:t>
            </a:r>
            <a:r>
              <a:rPr lang="en-US" sz="1600" dirty="0">
                <a:solidFill>
                  <a:srgbClr val="083F56"/>
                </a:solidFill>
                <a:latin typeface="Rubik" panose="020B0604020202020204" charset="-79"/>
                <a:cs typeface="Rubik" panose="020B0604020202020204" charset="-79"/>
              </a:rPr>
              <a:t> in Brazil.</a:t>
            </a:r>
          </a:p>
          <a:p>
            <a:pPr marL="504000">
              <a:buClr>
                <a:srgbClr val="083F56"/>
              </a:buClr>
            </a:pPr>
            <a:endParaRPr lang="en-US" sz="1000" dirty="0">
              <a:solidFill>
                <a:srgbClr val="083F56"/>
              </a:solidFill>
              <a:latin typeface="Rubik" panose="020B0604020202020204" charset="-79"/>
              <a:cs typeface="Rubik" panose="020B0604020202020204" charset="-79"/>
            </a:endParaRPr>
          </a:p>
          <a:p>
            <a:pPr marL="500400" indent="-285750">
              <a:buClr>
                <a:srgbClr val="083F56"/>
              </a:buClr>
              <a:buFont typeface="Arial" panose="020B0604020202020204" pitchFamily="34" charset="0"/>
              <a:buChar char="•"/>
            </a:pPr>
            <a:r>
              <a:rPr lang="en-US" sz="1600" b="1" dirty="0">
                <a:latin typeface="Rubik" panose="020B0604020202020204" charset="-79"/>
                <a:cs typeface="Rubik" panose="020B0604020202020204" charset="-79"/>
              </a:rPr>
              <a:t>64%</a:t>
            </a:r>
            <a:r>
              <a:rPr lang="en-US" sz="1600" dirty="0">
                <a:solidFill>
                  <a:srgbClr val="083F56"/>
                </a:solidFill>
                <a:latin typeface="Rubik" panose="020B0604020202020204" charset="-79"/>
                <a:cs typeface="Rubik" panose="020B0604020202020204" charset="-79"/>
              </a:rPr>
              <a:t> feel able to influence Brazilian</a:t>
            </a:r>
          </a:p>
          <a:p>
            <a:pPr marL="504000">
              <a:buClr>
                <a:srgbClr val="083F56"/>
              </a:buClr>
            </a:pPr>
            <a:r>
              <a:rPr lang="en-US" sz="1600" dirty="0">
                <a:solidFill>
                  <a:srgbClr val="0070C0"/>
                </a:solidFill>
                <a:latin typeface="Rubik" panose="020B0604020202020204" charset="-79"/>
                <a:cs typeface="Rubik" panose="020B0604020202020204" charset="-79"/>
              </a:rPr>
              <a:t>government</a:t>
            </a:r>
            <a:r>
              <a:rPr lang="en-US" sz="1600" dirty="0">
                <a:solidFill>
                  <a:srgbClr val="083F56"/>
                </a:solidFill>
                <a:latin typeface="Rubik" panose="020B0604020202020204" charset="-79"/>
                <a:cs typeface="Rubik" panose="020B0604020202020204" charset="-79"/>
              </a:rPr>
              <a:t> </a:t>
            </a:r>
            <a:r>
              <a:rPr lang="en-US" sz="1600" dirty="0">
                <a:solidFill>
                  <a:srgbClr val="0070C0"/>
                </a:solidFill>
                <a:latin typeface="Rubik" panose="020B0604020202020204" charset="-79"/>
                <a:cs typeface="Rubik" panose="020B0604020202020204" charset="-79"/>
              </a:rPr>
              <a:t>healthcare policymaking</a:t>
            </a:r>
            <a:r>
              <a:rPr lang="en-US" sz="1600" dirty="0">
                <a:solidFill>
                  <a:srgbClr val="083F56"/>
                </a:solidFill>
                <a:latin typeface="Rubik" panose="020B0604020202020204" charset="-79"/>
                <a:cs typeface="Rubik" panose="020B0604020202020204" charset="-79"/>
              </a:rPr>
              <a:t>.</a:t>
            </a:r>
          </a:p>
          <a:p>
            <a:pPr marL="504000">
              <a:buClr>
                <a:srgbClr val="083F56"/>
              </a:buClr>
            </a:pPr>
            <a:endParaRPr lang="en-US" sz="1000" dirty="0">
              <a:solidFill>
                <a:srgbClr val="083F56"/>
              </a:solidFill>
              <a:latin typeface="Rubik" panose="020B0604020202020204" charset="-79"/>
              <a:cs typeface="Rubik" panose="020B0604020202020204" charset="-79"/>
            </a:endParaRPr>
          </a:p>
          <a:p>
            <a:pPr marL="500400" indent="-285750">
              <a:buClr>
                <a:srgbClr val="083F56"/>
              </a:buClr>
              <a:buFont typeface="Arial" panose="020B0604020202020204" pitchFamily="34" charset="0"/>
              <a:buChar char="•"/>
            </a:pPr>
            <a:r>
              <a:rPr lang="en-US" sz="1600" b="1" dirty="0">
                <a:latin typeface="Rubik" panose="020B0604020202020204" charset="-79"/>
                <a:cs typeface="Rubik" panose="020B0604020202020204" charset="-79"/>
              </a:rPr>
              <a:t>44%</a:t>
            </a:r>
            <a:r>
              <a:rPr lang="en-US" sz="1600" dirty="0">
                <a:solidFill>
                  <a:srgbClr val="083F56"/>
                </a:solidFill>
                <a:latin typeface="Rubik" panose="020B0604020202020204" charset="-79"/>
                <a:cs typeface="Rubik" panose="020B0604020202020204" charset="-79"/>
              </a:rPr>
              <a:t> feel able to influence</a:t>
            </a:r>
          </a:p>
          <a:p>
            <a:pPr marL="504000">
              <a:buClr>
                <a:srgbClr val="083F56"/>
              </a:buClr>
            </a:pPr>
            <a:r>
              <a:rPr lang="en-US" sz="1600" dirty="0">
                <a:solidFill>
                  <a:srgbClr val="0070C0"/>
                </a:solidFill>
                <a:latin typeface="Rubik" panose="020B0604020202020204" charset="-79"/>
                <a:cs typeface="Rubik" panose="020B0604020202020204" charset="-79"/>
              </a:rPr>
              <a:t>drug reimbursement</a:t>
            </a:r>
            <a:r>
              <a:rPr lang="en-US" sz="1600" dirty="0">
                <a:solidFill>
                  <a:srgbClr val="083F56"/>
                </a:solidFill>
                <a:latin typeface="Rubik" panose="020B0604020202020204" charset="-79"/>
                <a:cs typeface="Rubik" panose="020B0604020202020204" charset="-79"/>
              </a:rPr>
              <a:t> in Brazil.</a:t>
            </a:r>
          </a:p>
          <a:p>
            <a:pPr marL="504000">
              <a:buClr>
                <a:srgbClr val="083F56"/>
              </a:buClr>
            </a:pPr>
            <a:endParaRPr lang="en-GB" sz="800" dirty="0">
              <a:solidFill>
                <a:srgbClr val="083F56"/>
              </a:solidFill>
              <a:latin typeface="Rubik" panose="020B0604020202020204" charset="-79"/>
              <a:cs typeface="Rubik" panose="020B0604020202020204" charset="-79"/>
            </a:endParaRPr>
          </a:p>
        </p:txBody>
      </p:sp>
      <p:sp>
        <p:nvSpPr>
          <p:cNvPr id="6" name="TextBox 5">
            <a:extLst>
              <a:ext uri="{FF2B5EF4-FFF2-40B4-BE49-F238E27FC236}">
                <a16:creationId xmlns:a16="http://schemas.microsoft.com/office/drawing/2014/main" id="{E80B211B-4189-98D1-9C6F-B1B27F6F8299}"/>
              </a:ext>
            </a:extLst>
          </p:cNvPr>
          <p:cNvSpPr txBox="1"/>
          <p:nvPr/>
        </p:nvSpPr>
        <p:spPr>
          <a:xfrm>
            <a:off x="6832815" y="1694944"/>
            <a:ext cx="4684550" cy="3262432"/>
          </a:xfrm>
          <a:prstGeom prst="rect">
            <a:avLst/>
          </a:prstGeom>
          <a:solidFill>
            <a:schemeClr val="bg2"/>
          </a:solidFill>
        </p:spPr>
        <p:txBody>
          <a:bodyPr wrap="square" rtlCol="0">
            <a:spAutoFit/>
          </a:bodyPr>
          <a:lstStyle/>
          <a:p>
            <a:pPr>
              <a:buClr>
                <a:srgbClr val="083F56"/>
              </a:buClr>
            </a:pPr>
            <a:r>
              <a:rPr lang="en-US" sz="1600" b="1" dirty="0">
                <a:latin typeface="Rubik" panose="020B0604020202020204" charset="-79"/>
                <a:cs typeface="Rubik" panose="020B0604020202020204" charset="-79"/>
              </a:rPr>
              <a:t>Rankings</a:t>
            </a:r>
            <a:r>
              <a:rPr lang="en-US" sz="1600" dirty="0">
                <a:solidFill>
                  <a:srgbClr val="083F56"/>
                </a:solidFill>
                <a:latin typeface="Rubik" panose="020B0604020202020204" charset="-79"/>
                <a:cs typeface="Rubik" panose="020B0604020202020204" charset="-79"/>
              </a:rPr>
              <a:t> for Brazilian patient groups</a:t>
            </a:r>
          </a:p>
          <a:p>
            <a:pPr>
              <a:buClr>
                <a:srgbClr val="083F56"/>
              </a:buClr>
            </a:pPr>
            <a:r>
              <a:rPr lang="en-US" sz="1600" dirty="0">
                <a:solidFill>
                  <a:srgbClr val="083F56"/>
                </a:solidFill>
                <a:latin typeface="Rubik" panose="020B0604020202020204" charset="-79"/>
                <a:cs typeface="Rubik" panose="020B0604020202020204" charset="-79"/>
              </a:rPr>
              <a:t>(out of patient groups from 19 countries)</a:t>
            </a:r>
          </a:p>
          <a:p>
            <a:pPr>
              <a:buClr>
                <a:srgbClr val="083F56"/>
              </a:buClr>
            </a:pPr>
            <a:r>
              <a:rPr lang="en-US" sz="1600" dirty="0">
                <a:solidFill>
                  <a:srgbClr val="083F56"/>
                </a:solidFill>
                <a:latin typeface="Rubik" panose="020B0604020202020204" charset="-79"/>
                <a:cs typeface="Rubik" panose="020B0604020202020204" charset="-79"/>
              </a:rPr>
              <a:t>for influence upon the following elements of </a:t>
            </a:r>
            <a:r>
              <a:rPr lang="en-US" sz="1600" b="1" dirty="0">
                <a:latin typeface="Rubik" panose="020B0604020202020204" charset="-79"/>
                <a:cs typeface="Rubik" panose="020B0604020202020204" charset="-79"/>
              </a:rPr>
              <a:t>healthcare policymaking</a:t>
            </a:r>
            <a:r>
              <a:rPr lang="en-US" sz="1600" dirty="0">
                <a:solidFill>
                  <a:srgbClr val="083F56"/>
                </a:solidFill>
                <a:latin typeface="Rubik" panose="020B0604020202020204" charset="-79"/>
                <a:cs typeface="Rubik" panose="020B0604020202020204" charset="-79"/>
              </a:rPr>
              <a:t>:</a:t>
            </a:r>
          </a:p>
          <a:p>
            <a:pPr>
              <a:buClr>
                <a:srgbClr val="083F56"/>
              </a:buClr>
            </a:pPr>
            <a:endParaRPr lang="en-US" sz="1000" dirty="0">
              <a:solidFill>
                <a:srgbClr val="083F56"/>
              </a:solidFill>
              <a:latin typeface="Rubik" panose="020B0604020202020204" charset="-79"/>
              <a:cs typeface="Rubik" panose="020B0604020202020204" charset="-79"/>
            </a:endParaRPr>
          </a:p>
          <a:p>
            <a:pPr marL="501750" indent="-285750">
              <a:buClr>
                <a:srgbClr val="083F56"/>
              </a:buClr>
              <a:buFont typeface="Arial" panose="020B0604020202020204" pitchFamily="34" charset="0"/>
              <a:buChar char="•"/>
            </a:pPr>
            <a:r>
              <a:rPr lang="en-US" sz="1600" b="1" dirty="0">
                <a:latin typeface="Rubik" panose="020B0604020202020204" charset="-79"/>
                <a:cs typeface="Rubik" panose="020B0604020202020204" charset="-79"/>
              </a:rPr>
              <a:t>3rd</a:t>
            </a:r>
            <a:r>
              <a:rPr lang="en-US" sz="1600" dirty="0">
                <a:solidFill>
                  <a:srgbClr val="083F56"/>
                </a:solidFill>
                <a:latin typeface="Rubik" panose="020B0604020202020204" charset="-79"/>
                <a:cs typeface="Rubik" panose="020B0604020202020204" charset="-79"/>
              </a:rPr>
              <a:t> for </a:t>
            </a:r>
            <a:r>
              <a:rPr lang="en-GB" sz="1600" dirty="0">
                <a:solidFill>
                  <a:srgbClr val="083F56"/>
                </a:solidFill>
                <a:latin typeface="Rubik" panose="020B0604020202020204" charset="-79"/>
                <a:cs typeface="Rubik" panose="020B0604020202020204" charset="-79"/>
              </a:rPr>
              <a:t>influencing their country’s</a:t>
            </a:r>
          </a:p>
          <a:p>
            <a:pPr marL="504000">
              <a:buClr>
                <a:srgbClr val="083F56"/>
              </a:buClr>
            </a:pPr>
            <a:r>
              <a:rPr lang="en-GB" sz="1600" dirty="0">
                <a:solidFill>
                  <a:srgbClr val="0070C0"/>
                </a:solidFill>
                <a:latin typeface="Rubik" panose="020B0604020202020204" charset="-79"/>
                <a:cs typeface="Rubik" panose="020B0604020202020204" charset="-79"/>
              </a:rPr>
              <a:t>drug approvals</a:t>
            </a:r>
            <a:r>
              <a:rPr lang="en-US" sz="1600" dirty="0">
                <a:solidFill>
                  <a:srgbClr val="083F56"/>
                </a:solidFill>
                <a:latin typeface="Rubik" panose="020B0604020202020204" charset="-79"/>
                <a:cs typeface="Rubik" panose="020B0604020202020204" charset="-79"/>
              </a:rPr>
              <a:t>.</a:t>
            </a:r>
          </a:p>
          <a:p>
            <a:pPr marL="504000">
              <a:buClr>
                <a:srgbClr val="083F56"/>
              </a:buClr>
            </a:pPr>
            <a:endParaRPr lang="en-US" sz="1000" dirty="0">
              <a:solidFill>
                <a:srgbClr val="083F56"/>
              </a:solidFill>
              <a:latin typeface="Rubik" panose="020B0604020202020204" charset="-79"/>
              <a:cs typeface="Rubik" panose="020B0604020202020204" charset="-79"/>
            </a:endParaRPr>
          </a:p>
          <a:p>
            <a:pPr marL="501750" indent="-285750">
              <a:buClr>
                <a:srgbClr val="083F56"/>
              </a:buClr>
              <a:buFont typeface="Arial" panose="020B0604020202020204" pitchFamily="34" charset="0"/>
              <a:buChar char="•"/>
            </a:pPr>
            <a:r>
              <a:rPr lang="en-US" sz="1600" b="1" dirty="0">
                <a:latin typeface="Rubik" panose="020B0604020202020204" charset="-79"/>
                <a:cs typeface="Rubik" panose="020B0604020202020204" charset="-79"/>
              </a:rPr>
              <a:t>5th</a:t>
            </a:r>
            <a:r>
              <a:rPr lang="en-US" sz="1600" dirty="0">
                <a:solidFill>
                  <a:srgbClr val="083F56"/>
                </a:solidFill>
                <a:latin typeface="Rubik" panose="020B0604020202020204" charset="-79"/>
                <a:cs typeface="Rubik" panose="020B0604020202020204" charset="-79"/>
              </a:rPr>
              <a:t> for </a:t>
            </a:r>
            <a:r>
              <a:rPr lang="en-GB" sz="1600" dirty="0">
                <a:solidFill>
                  <a:srgbClr val="083F56"/>
                </a:solidFill>
                <a:latin typeface="Rubik" panose="020B0604020202020204" charset="-79"/>
                <a:cs typeface="Rubik" panose="020B0604020202020204" charset="-79"/>
              </a:rPr>
              <a:t>influencing their country’s</a:t>
            </a:r>
          </a:p>
          <a:p>
            <a:pPr marL="504000">
              <a:buClr>
                <a:srgbClr val="083F56"/>
              </a:buClr>
            </a:pPr>
            <a:r>
              <a:rPr lang="en-GB" sz="1600" dirty="0">
                <a:solidFill>
                  <a:srgbClr val="0070C0"/>
                </a:solidFill>
                <a:latin typeface="Rubik" panose="020B0604020202020204" charset="-79"/>
                <a:cs typeface="Rubik" panose="020B0604020202020204" charset="-79"/>
              </a:rPr>
              <a:t>government </a:t>
            </a:r>
            <a:r>
              <a:rPr lang="en-US" sz="1600" dirty="0">
                <a:solidFill>
                  <a:srgbClr val="0070C0"/>
                </a:solidFill>
                <a:latin typeface="Rubik" panose="020B0604020202020204" charset="-79"/>
                <a:cs typeface="Rubik" panose="020B0604020202020204" charset="-79"/>
              </a:rPr>
              <a:t>healthcare policymaking</a:t>
            </a:r>
            <a:r>
              <a:rPr lang="en-US" sz="1600" dirty="0">
                <a:solidFill>
                  <a:srgbClr val="083F56"/>
                </a:solidFill>
                <a:latin typeface="Rubik" panose="020B0604020202020204" charset="-79"/>
                <a:cs typeface="Rubik" panose="020B0604020202020204" charset="-79"/>
              </a:rPr>
              <a:t>.</a:t>
            </a:r>
          </a:p>
          <a:p>
            <a:pPr marL="216000">
              <a:buClr>
                <a:srgbClr val="083F56"/>
              </a:buClr>
            </a:pPr>
            <a:endParaRPr lang="en-US" sz="1000" dirty="0">
              <a:solidFill>
                <a:srgbClr val="083F56"/>
              </a:solidFill>
              <a:latin typeface="Rubik" panose="020B0604020202020204" charset="-79"/>
              <a:cs typeface="Rubik" panose="020B0604020202020204" charset="-79"/>
            </a:endParaRPr>
          </a:p>
          <a:p>
            <a:pPr marL="501750" indent="-285750">
              <a:buClr>
                <a:srgbClr val="083F56"/>
              </a:buClr>
              <a:buFont typeface="Arial" panose="020B0604020202020204" pitchFamily="34" charset="0"/>
              <a:buChar char="•"/>
            </a:pPr>
            <a:r>
              <a:rPr lang="en-US" sz="1600" b="1" dirty="0">
                <a:latin typeface="Rubik" panose="020B0604020202020204" charset="-79"/>
                <a:cs typeface="Rubik" panose="020B0604020202020204" charset="-79"/>
              </a:rPr>
              <a:t>11th</a:t>
            </a:r>
            <a:r>
              <a:rPr lang="en-US" sz="1600" dirty="0">
                <a:solidFill>
                  <a:srgbClr val="083F56"/>
                </a:solidFill>
                <a:latin typeface="Rubik" panose="020B0604020202020204" charset="-79"/>
                <a:cs typeface="Rubik" panose="020B0604020202020204" charset="-79"/>
              </a:rPr>
              <a:t> for </a:t>
            </a:r>
            <a:r>
              <a:rPr lang="en-GB" sz="1600" dirty="0">
                <a:solidFill>
                  <a:srgbClr val="083F56"/>
                </a:solidFill>
                <a:latin typeface="Rubik" panose="020B0604020202020204" charset="-79"/>
                <a:cs typeface="Rubik" panose="020B0604020202020204" charset="-79"/>
              </a:rPr>
              <a:t>influencing their country’s</a:t>
            </a:r>
          </a:p>
          <a:p>
            <a:pPr marL="504000">
              <a:buClr>
                <a:srgbClr val="083F56"/>
              </a:buClr>
            </a:pPr>
            <a:r>
              <a:rPr lang="en-GB" sz="1600" dirty="0">
                <a:solidFill>
                  <a:srgbClr val="0070C0"/>
                </a:solidFill>
                <a:latin typeface="Rubik" panose="020B0604020202020204" charset="-79"/>
                <a:cs typeface="Rubik" panose="020B0604020202020204" charset="-79"/>
              </a:rPr>
              <a:t>drug reimbursement</a:t>
            </a:r>
            <a:r>
              <a:rPr lang="en-US" sz="1600" dirty="0">
                <a:solidFill>
                  <a:srgbClr val="083F56"/>
                </a:solidFill>
                <a:latin typeface="Rubik" panose="020B0604020202020204" charset="-79"/>
                <a:cs typeface="Rubik" panose="020B0604020202020204" charset="-79"/>
              </a:rPr>
              <a:t>.</a:t>
            </a:r>
          </a:p>
          <a:p>
            <a:pPr marL="504000">
              <a:buClr>
                <a:srgbClr val="083F56"/>
              </a:buClr>
            </a:pPr>
            <a:endParaRPr lang="en-US" sz="800" dirty="0">
              <a:solidFill>
                <a:srgbClr val="083F56"/>
              </a:solidFill>
              <a:latin typeface="Rubik" panose="020B0604020202020204" charset="-79"/>
              <a:cs typeface="Rubik" panose="020B0604020202020204" charset="-79"/>
            </a:endParaRPr>
          </a:p>
        </p:txBody>
      </p:sp>
      <p:sp>
        <p:nvSpPr>
          <p:cNvPr id="7" name="Arrow: Right 6">
            <a:extLst>
              <a:ext uri="{FF2B5EF4-FFF2-40B4-BE49-F238E27FC236}">
                <a16:creationId xmlns:a16="http://schemas.microsoft.com/office/drawing/2014/main" id="{9697AEEF-1476-FE8B-6ED7-1CF757087B47}"/>
              </a:ext>
            </a:extLst>
          </p:cNvPr>
          <p:cNvSpPr/>
          <p:nvPr/>
        </p:nvSpPr>
        <p:spPr>
          <a:xfrm>
            <a:off x="5765661" y="2750983"/>
            <a:ext cx="790832" cy="637609"/>
          </a:xfrm>
          <a:prstGeom prst="rightArrow">
            <a:avLst/>
          </a:pr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3834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3">
      <a:majorFont>
        <a:latin typeface="Rubik"/>
        <a:ea typeface=""/>
        <a:cs typeface=""/>
      </a:majorFont>
      <a:minorFont>
        <a:latin typeface="Rub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633</TotalTime>
  <Words>3928</Words>
  <Application>Microsoft Office PowerPoint</Application>
  <PresentationFormat>Widescreen</PresentationFormat>
  <Paragraphs>522</Paragraphs>
  <Slides>29</Slides>
  <Notes>15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29</vt:i4>
      </vt:variant>
    </vt:vector>
  </HeadingPairs>
  <TitlesOfParts>
    <vt:vector size="44" baseType="lpstr">
      <vt:lpstr>Aptos</vt:lpstr>
      <vt:lpstr>Futura PT Bold</vt:lpstr>
      <vt:lpstr>Futura PT Book</vt:lpstr>
      <vt:lpstr>Helvetica Neue</vt:lpstr>
      <vt:lpstr>HelveticaNeue-Light</vt:lpstr>
      <vt:lpstr>Karla</vt:lpstr>
      <vt:lpstr>Arial</vt:lpstr>
      <vt:lpstr>Calibri</vt:lpstr>
      <vt:lpstr>Helvetica</vt:lpstr>
      <vt:lpstr>Rubik</vt:lpstr>
      <vt:lpstr>Rubik Bold</vt:lpstr>
      <vt:lpstr>Verdana</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 wyke</dc:creator>
  <cp:lastModifiedBy>alex wyke</cp:lastModifiedBy>
  <cp:revision>44</cp:revision>
  <dcterms:created xsi:type="dcterms:W3CDTF">2024-10-20T15:48:19Z</dcterms:created>
  <dcterms:modified xsi:type="dcterms:W3CDTF">2024-10-26T22:33:11Z</dcterms:modified>
</cp:coreProperties>
</file>