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modernComment_13F1_365B7626.xml" ContentType="application/vnd.ms-powerpoint.comments+xml"/>
  <Override PartName="/ppt/comments/modernComment_147C_8340280A.xml" ContentType="application/vnd.ms-powerpoint.comments+xml"/>
  <Override PartName="/ppt/comments/modernComment_1485_9458B8B7.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7"/>
  </p:notesMasterIdLst>
  <p:handoutMasterIdLst>
    <p:handoutMasterId r:id="rId18"/>
  </p:handoutMasterIdLst>
  <p:sldIdLst>
    <p:sldId id="5105" r:id="rId2"/>
    <p:sldId id="5258" r:id="rId3"/>
    <p:sldId id="258" r:id="rId4"/>
    <p:sldId id="267" r:id="rId5"/>
    <p:sldId id="5244" r:id="rId6"/>
    <p:sldId id="5323" r:id="rId7"/>
    <p:sldId id="260" r:id="rId8"/>
    <p:sldId id="5324" r:id="rId9"/>
    <p:sldId id="5253" r:id="rId10"/>
    <p:sldId id="5259" r:id="rId11"/>
    <p:sldId id="5257" r:id="rId12"/>
    <p:sldId id="5256" r:id="rId13"/>
    <p:sldId id="5241" r:id="rId14"/>
    <p:sldId id="288" r:id="rId15"/>
    <p:sldId id="5102" r:id="rId16"/>
  </p:sldIdLst>
  <p:sldSz cx="12192000" cy="6858000"/>
  <p:notesSz cx="6810375"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470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652B842-FB53-B046-1DAB-69EBC34A4E4F}" name="Tony Newbold" initials="TN" userId="b792be8fa396a2a1" providerId="Windows Live"/>
  <p188:author id="{050452D1-F5D3-26D3-2CE1-6161E715BE5C}" name="Claire Creagh" initials="CC" userId="S::claire@thinkinghatpr.com::5b45dc32-7847-4448-9a1d-63308177c90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ony Newbold" initials="TN" lastIdx="44" clrIdx="0"/>
  <p:cmAuthor id="2" name="ZMYH (Maria Høy)" initials="Z(H" lastIdx="5" clrIdx="1"/>
  <p:cmAuthor id="3" name="Alex Wyke" initials="aw"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7E5E6"/>
    <a:srgbClr val="FF3300"/>
    <a:srgbClr val="0F85B9"/>
    <a:srgbClr val="85CA3A"/>
    <a:srgbClr val="960000"/>
    <a:srgbClr val="000000"/>
    <a:srgbClr val="F8E284"/>
    <a:srgbClr val="F4D038"/>
    <a:srgbClr val="FF6D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41" autoAdjust="0"/>
    <p:restoredTop sz="96327"/>
  </p:normalViewPr>
  <p:slideViewPr>
    <p:cSldViewPr snapToGrid="0" snapToObjects="1">
      <p:cViewPr varScale="1">
        <p:scale>
          <a:sx n="106" d="100"/>
          <a:sy n="106" d="100"/>
        </p:scale>
        <p:origin x="720" y="184"/>
      </p:cViewPr>
      <p:guideLst>
        <p:guide orient="horz" pos="2160"/>
        <p:guide pos="4702"/>
      </p:guideLst>
    </p:cSldViewPr>
  </p:slideViewPr>
  <p:notesTextViewPr>
    <p:cViewPr>
      <p:scale>
        <a:sx n="1" d="1"/>
        <a:sy n="1" d="1"/>
      </p:scale>
      <p:origin x="0" y="0"/>
    </p:cViewPr>
  </p:notesTextViewPr>
  <p:sorterViewPr>
    <p:cViewPr>
      <p:scale>
        <a:sx n="100" d="100"/>
        <a:sy n="100" d="100"/>
      </p:scale>
      <p:origin x="0" y="-1291"/>
    </p:cViewPr>
  </p:sorterViewPr>
  <p:notesViewPr>
    <p:cSldViewPr snapToGrid="0" snapToObjects="1">
      <p:cViewPr varScale="1">
        <p:scale>
          <a:sx n="73" d="100"/>
          <a:sy n="73" d="100"/>
        </p:scale>
        <p:origin x="2581" y="59"/>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omments/modernComment_13F1_365B7626.xml><?xml version="1.0" encoding="utf-8"?>
<p188:cmLst xmlns:a="http://schemas.openxmlformats.org/drawingml/2006/main" xmlns:r="http://schemas.openxmlformats.org/officeDocument/2006/relationships" xmlns:p188="http://schemas.microsoft.com/office/powerpoint/2018/8/main">
  <p188:cm id="{CBF6880A-7454-7C48-ABE2-DE298966F082}" authorId="{050452D1-F5D3-26D3-2CE1-6161E715BE5C}" created="2022-11-09T12:46:10.858">
    <ac:txMkLst xmlns:ac="http://schemas.microsoft.com/office/drawing/2013/main/command">
      <pc:docMk xmlns:pc="http://schemas.microsoft.com/office/powerpoint/2013/main/command"/>
      <pc:sldMk xmlns:pc="http://schemas.microsoft.com/office/powerpoint/2013/main/command" cId="911963686" sldId="5105"/>
      <ac:spMk id="2" creationId="{00000000-0000-0000-0000-000000000000}"/>
      <ac:txMk cp="106">
        <ac:context len="145" hash="1073934775"/>
      </ac:txMk>
    </ac:txMkLst>
    <p188:pos x="2907818" y="1111814"/>
    <p188:txBody>
      <a:bodyPr/>
      <a:lstStyle/>
      <a:p>
        <a:r>
          <a:rPr lang="en-US"/>
          <a:t>Changed to patient groups</a:t>
        </a:r>
      </a:p>
    </p188:txBody>
  </p188:cm>
</p188:cmLst>
</file>

<file path=ppt/comments/modernComment_147C_8340280A.xml><?xml version="1.0" encoding="utf-8"?>
<p188:cmLst xmlns:a="http://schemas.openxmlformats.org/drawingml/2006/main" xmlns:r="http://schemas.openxmlformats.org/officeDocument/2006/relationships" xmlns:p188="http://schemas.microsoft.com/office/powerpoint/2018/8/main">
  <p188:cm id="{4A208732-EBD6-D24D-85B3-945EC581C91A}" authorId="{050452D1-F5D3-26D3-2CE1-6161E715BE5C}" created="2022-11-09T12:55:00.823">
    <ac:txMkLst xmlns:ac="http://schemas.microsoft.com/office/drawing/2013/main/command">
      <pc:docMk xmlns:pc="http://schemas.microsoft.com/office/powerpoint/2013/main/command"/>
      <pc:sldMk xmlns:pc="http://schemas.microsoft.com/office/powerpoint/2013/main/command" cId="2202019850" sldId="5244"/>
      <ac:spMk id="4" creationId="{ADDA7B7D-2022-EC69-947A-2C4550DF9659}"/>
      <ac:txMk cp="411" len="24">
        <ac:context len="538" hash="3471999112"/>
      </ac:txMk>
    </ac:txMkLst>
    <p188:pos x="5137654" y="3760813"/>
    <p188:txBody>
      <a:bodyPr/>
      <a:lstStyle/>
      <a:p>
        <a:r>
          <a:rPr lang="en-US"/>
          <a:t>Changed from company</a:t>
        </a:r>
      </a:p>
    </p188:txBody>
  </p188:cm>
  <p188:cm id="{25D43810-73B4-2F42-BF2B-5D368F214DA4}" authorId="{050452D1-F5D3-26D3-2CE1-6161E715BE5C}" created="2022-11-09T12:57:09.539">
    <ac:txMkLst xmlns:ac="http://schemas.microsoft.com/office/drawing/2013/main/command">
      <pc:docMk xmlns:pc="http://schemas.microsoft.com/office/powerpoint/2013/main/command"/>
      <pc:sldMk xmlns:pc="http://schemas.microsoft.com/office/powerpoint/2013/main/command" cId="2202019850" sldId="5244"/>
      <ac:spMk id="4" creationId="{ADDA7B7D-2022-EC69-947A-2C4550DF9659}"/>
      <ac:txMk cp="500" len="37">
        <ac:context len="538" hash="3471999112"/>
      </ac:txMk>
    </ac:txMkLst>
    <p188:pos x="5123140" y="4370413"/>
    <p188:txBody>
      <a:bodyPr/>
      <a:lstStyle/>
      <a:p>
        <a:r>
          <a:rPr lang="en-US"/>
          <a:t>Edited to be more PAG orientated</a:t>
        </a:r>
      </a:p>
    </p188:txBody>
  </p188:cm>
</p188:cmLst>
</file>

<file path=ppt/comments/modernComment_1485_9458B8B7.xml><?xml version="1.0" encoding="utf-8"?>
<p188:cmLst xmlns:a="http://schemas.openxmlformats.org/drawingml/2006/main" xmlns:r="http://schemas.openxmlformats.org/officeDocument/2006/relationships" xmlns:p188="http://schemas.microsoft.com/office/powerpoint/2018/8/main">
  <p188:cm id="{3F54A0CE-B1BB-C848-B5BA-E7C48E753D3C}" authorId="{050452D1-F5D3-26D3-2CE1-6161E715BE5C}" created="2022-11-09T13:35:12.436">
    <ac:txMkLst xmlns:ac="http://schemas.microsoft.com/office/drawing/2013/main/command">
      <pc:docMk xmlns:pc="http://schemas.microsoft.com/office/powerpoint/2013/main/command"/>
      <pc:sldMk xmlns:pc="http://schemas.microsoft.com/office/powerpoint/2013/main/command" cId="2488842423" sldId="5253"/>
      <ac:spMk id="3" creationId="{46EE62CA-4D19-B35E-66A0-3D9BAB5080B7}"/>
      <ac:txMk cp="358" len="37">
        <ac:context len="755" hash="937058704"/>
      </ac:txMk>
    </ac:txMkLst>
    <p188:pos x="9201547" y="1819075"/>
    <p188:txBody>
      <a:bodyPr/>
      <a:lstStyle/>
      <a:p>
        <a:r>
          <a:rPr lang="en-US"/>
          <a:t>Edited</a:t>
        </a:r>
      </a:p>
    </p188:txBody>
  </p188:cm>
  <p188:cm id="{02EBF56C-44E7-654F-B11B-6E528725EA39}" authorId="{050452D1-F5D3-26D3-2CE1-6161E715BE5C}" created="2022-11-09T13:36:52.418">
    <ac:txMkLst xmlns:ac="http://schemas.microsoft.com/office/drawing/2013/main/command">
      <pc:docMk xmlns:pc="http://schemas.microsoft.com/office/powerpoint/2013/main/command"/>
      <pc:sldMk xmlns:pc="http://schemas.microsoft.com/office/powerpoint/2013/main/command" cId="2488842423" sldId="5253"/>
      <ac:spMk id="3" creationId="{46EE62CA-4D19-B35E-66A0-3D9BAB5080B7}"/>
      <ac:txMk cp="691" len="63">
        <ac:context len="755" hash="937058704"/>
      </ac:txMk>
    </ac:txMkLst>
    <p188:pos x="11204519" y="3952675"/>
    <p188:txBody>
      <a:bodyPr/>
      <a:lstStyle/>
      <a:p>
        <a:r>
          <a:rPr lang="en-US"/>
          <a:t>Edited</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68A584C-8A45-7070-7B0D-B9DDD59FFF87}"/>
              </a:ext>
            </a:extLst>
          </p:cNvPr>
          <p:cNvSpPr>
            <a:spLocks noGrp="1"/>
          </p:cNvSpPr>
          <p:nvPr>
            <p:ph type="hdr" sz="quarter"/>
          </p:nvPr>
        </p:nvSpPr>
        <p:spPr>
          <a:xfrm>
            <a:off x="0" y="0"/>
            <a:ext cx="2951163" cy="498852"/>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F0DF9655-27B0-7FE6-93A5-90EC4D47135D}"/>
              </a:ext>
            </a:extLst>
          </p:cNvPr>
          <p:cNvSpPr>
            <a:spLocks noGrp="1"/>
          </p:cNvSpPr>
          <p:nvPr>
            <p:ph type="dt" sz="quarter" idx="1"/>
          </p:nvPr>
        </p:nvSpPr>
        <p:spPr>
          <a:xfrm>
            <a:off x="3857636" y="0"/>
            <a:ext cx="2951163" cy="498852"/>
          </a:xfrm>
          <a:prstGeom prst="rect">
            <a:avLst/>
          </a:prstGeom>
        </p:spPr>
        <p:txBody>
          <a:bodyPr vert="horz" lIns="91440" tIns="45720" rIns="91440" bIns="45720" rtlCol="0"/>
          <a:lstStyle>
            <a:lvl1pPr algn="r">
              <a:defRPr sz="1200"/>
            </a:lvl1pPr>
          </a:lstStyle>
          <a:p>
            <a:fld id="{7BAB7499-841B-425C-BC83-895482E802E5}" type="datetimeFigureOut">
              <a:rPr lang="en-GB" smtClean="0"/>
              <a:t>09/11/2022</a:t>
            </a:fld>
            <a:endParaRPr lang="en-GB"/>
          </a:p>
        </p:txBody>
      </p:sp>
      <p:sp>
        <p:nvSpPr>
          <p:cNvPr id="4" name="Footer Placeholder 3">
            <a:extLst>
              <a:ext uri="{FF2B5EF4-FFF2-40B4-BE49-F238E27FC236}">
                <a16:creationId xmlns:a16="http://schemas.microsoft.com/office/drawing/2014/main" id="{422F16C7-57C6-67FF-D4F4-9D46DA6F29A4}"/>
              </a:ext>
            </a:extLst>
          </p:cNvPr>
          <p:cNvSpPr>
            <a:spLocks noGrp="1"/>
          </p:cNvSpPr>
          <p:nvPr>
            <p:ph type="ftr" sz="quarter" idx="2"/>
          </p:nvPr>
        </p:nvSpPr>
        <p:spPr>
          <a:xfrm>
            <a:off x="0" y="9443662"/>
            <a:ext cx="2951163" cy="49885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34A09B57-99E6-C52A-5CA5-27069363A50E}"/>
              </a:ext>
            </a:extLst>
          </p:cNvPr>
          <p:cNvSpPr>
            <a:spLocks noGrp="1"/>
          </p:cNvSpPr>
          <p:nvPr>
            <p:ph type="sldNum" sz="quarter" idx="3"/>
          </p:nvPr>
        </p:nvSpPr>
        <p:spPr>
          <a:xfrm>
            <a:off x="3857636" y="9443662"/>
            <a:ext cx="2951163" cy="498851"/>
          </a:xfrm>
          <a:prstGeom prst="rect">
            <a:avLst/>
          </a:prstGeom>
        </p:spPr>
        <p:txBody>
          <a:bodyPr vert="horz" lIns="91440" tIns="45720" rIns="91440" bIns="45720" rtlCol="0" anchor="b"/>
          <a:lstStyle>
            <a:lvl1pPr algn="r">
              <a:defRPr sz="1200"/>
            </a:lvl1pPr>
          </a:lstStyle>
          <a:p>
            <a:fld id="{1DE38479-3DB9-4F0A-90C8-54FE0483A5F3}" type="slidenum">
              <a:rPr lang="en-GB" smtClean="0"/>
              <a:t>‹#›</a:t>
            </a:fld>
            <a:endParaRPr lang="en-GB"/>
          </a:p>
        </p:txBody>
      </p:sp>
    </p:spTree>
    <p:extLst>
      <p:ext uri="{BB962C8B-B14F-4D97-AF65-F5344CB8AC3E}">
        <p14:creationId xmlns:p14="http://schemas.microsoft.com/office/powerpoint/2010/main" val="15640934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885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7636" y="0"/>
            <a:ext cx="2951163" cy="498852"/>
          </a:xfrm>
          <a:prstGeom prst="rect">
            <a:avLst/>
          </a:prstGeom>
        </p:spPr>
        <p:txBody>
          <a:bodyPr vert="horz" lIns="91440" tIns="45720" rIns="91440" bIns="45720" rtlCol="0"/>
          <a:lstStyle>
            <a:lvl1pPr algn="r">
              <a:defRPr sz="1200"/>
            </a:lvl1pPr>
          </a:lstStyle>
          <a:p>
            <a:fld id="{5A01134F-E502-41A2-9565-9E8B0DA6DBC5}" type="datetimeFigureOut">
              <a:rPr lang="en-GB" smtClean="0"/>
              <a:t>09/11/2022</a:t>
            </a:fld>
            <a:endParaRPr lang="en-GB"/>
          </a:p>
        </p:txBody>
      </p:sp>
      <p:sp>
        <p:nvSpPr>
          <p:cNvPr id="4" name="Slide Image Placeholder 3"/>
          <p:cNvSpPr>
            <a:spLocks noGrp="1" noRot="1" noChangeAspect="1"/>
          </p:cNvSpPr>
          <p:nvPr>
            <p:ph type="sldImg" idx="2"/>
          </p:nvPr>
        </p:nvSpPr>
        <p:spPr>
          <a:xfrm>
            <a:off x="422275" y="1243013"/>
            <a:ext cx="5965825" cy="33559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1038" y="4784835"/>
            <a:ext cx="5448300" cy="391486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3662"/>
            <a:ext cx="2951163" cy="49885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7636" y="9443662"/>
            <a:ext cx="2951163" cy="498851"/>
          </a:xfrm>
          <a:prstGeom prst="rect">
            <a:avLst/>
          </a:prstGeom>
        </p:spPr>
        <p:txBody>
          <a:bodyPr vert="horz" lIns="91440" tIns="45720" rIns="91440" bIns="45720" rtlCol="0" anchor="b"/>
          <a:lstStyle>
            <a:lvl1pPr algn="r">
              <a:defRPr sz="1200"/>
            </a:lvl1pPr>
          </a:lstStyle>
          <a:p>
            <a:fld id="{20EDD140-8546-4D8D-A43B-48F226AFC339}" type="slidenum">
              <a:rPr lang="en-GB" smtClean="0"/>
              <a:t>‹#›</a:t>
            </a:fld>
            <a:endParaRPr lang="en-GB"/>
          </a:p>
        </p:txBody>
      </p:sp>
    </p:spTree>
    <p:extLst>
      <p:ext uri="{BB962C8B-B14F-4D97-AF65-F5344CB8AC3E}">
        <p14:creationId xmlns:p14="http://schemas.microsoft.com/office/powerpoint/2010/main" val="66841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1"/>
            <a:ext cx="10464800" cy="1927225"/>
          </a:xfrm>
          <a:prstGeom prst="rect">
            <a:avLst/>
          </a:prstGeo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914400" y="3505200"/>
            <a:ext cx="8534400" cy="1752600"/>
          </a:xfrm>
          <a:prstGeom prst="rect">
            <a:avLst/>
          </a:prstGeo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BED3B8B-2E44-BD4C-8E78-8A42D577D52F}" type="datetimeFigureOut">
              <a:rPr lang="en-US" smtClean="0"/>
              <a:t>11/9/22</a:t>
            </a:fld>
            <a:endParaRPr lang="en-US"/>
          </a:p>
        </p:txBody>
      </p:sp>
      <p:sp>
        <p:nvSpPr>
          <p:cNvPr id="5" name="Footer Placeholder 4"/>
          <p:cNvSpPr>
            <a:spLocks noGrp="1"/>
          </p:cNvSpPr>
          <p:nvPr>
            <p:ph type="ftr" sz="quarter" idx="11"/>
          </p:nvPr>
        </p:nvSpPr>
        <p:spPr>
          <a:xfrm>
            <a:off x="4572000" y="18288"/>
            <a:ext cx="5486400" cy="329184"/>
          </a:xfrm>
          <a:prstGeom prst="rect">
            <a:avLst/>
          </a:prstGeom>
        </p:spPr>
        <p:txBody>
          <a:bodyPr/>
          <a:lstStyle/>
          <a:p>
            <a:endParaRPr lang="en-US"/>
          </a:p>
        </p:txBody>
      </p:sp>
      <p:sp>
        <p:nvSpPr>
          <p:cNvPr id="6" name="Slide Number Placeholder 5"/>
          <p:cNvSpPr>
            <a:spLocks noGrp="1"/>
          </p:cNvSpPr>
          <p:nvPr>
            <p:ph type="sldNum" sz="quarter" idx="12"/>
          </p:nvPr>
        </p:nvSpPr>
        <p:spPr>
          <a:xfrm>
            <a:off x="10160000" y="18288"/>
            <a:ext cx="1422400" cy="329184"/>
          </a:xfrm>
          <a:prstGeom prst="rect">
            <a:avLst/>
          </a:prstGeom>
        </p:spPr>
        <p:txBody>
          <a:bodyPr/>
          <a:lstStyle/>
          <a:p>
            <a:r>
              <a:rPr lang="en-US" dirty="0"/>
              <a:t>SLIDE </a:t>
            </a:r>
            <a:fld id="{FD90C9D0-275B-F44C-A35C-1370B47209C3}" type="slidenum">
              <a:rPr lang="en-US" smtClean="0"/>
              <a:pPr/>
              <a:t>‹#›</a:t>
            </a:fld>
            <a:endParaRPr lang="en-US" dirty="0"/>
          </a:p>
        </p:txBody>
      </p:sp>
      <p:cxnSp>
        <p:nvCxnSpPr>
          <p:cNvPr id="8" name="Straight Connector 7"/>
          <p:cNvCxnSpPr/>
          <p:nvPr/>
        </p:nvCxnSpPr>
        <p:spPr>
          <a:xfrm>
            <a:off x="914400" y="1371601"/>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080"/>
            <a:ext cx="2852928" cy="1261872"/>
          </a:xfrm>
          <a:prstGeom prst="rect">
            <a:avLst/>
          </a:prstGeo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962400" y="792080"/>
            <a:ext cx="7620000" cy="557784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2130553"/>
            <a:ext cx="2852928" cy="424361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ED3B8B-2E44-BD4C-8E78-8A42D577D52F}" type="datetimeFigureOut">
              <a:rPr lang="en-US" smtClean="0"/>
              <a:t>11/9/22</a:t>
            </a:fld>
            <a:endParaRPr lang="en-US"/>
          </a:p>
        </p:txBody>
      </p:sp>
      <p:sp>
        <p:nvSpPr>
          <p:cNvPr id="6" name="Footer Placeholder 5"/>
          <p:cNvSpPr>
            <a:spLocks noGrp="1"/>
          </p:cNvSpPr>
          <p:nvPr>
            <p:ph type="ftr" sz="quarter" idx="11"/>
          </p:nvPr>
        </p:nvSpPr>
        <p:spPr>
          <a:xfrm>
            <a:off x="4572000" y="18288"/>
            <a:ext cx="5486400" cy="329184"/>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160000" y="31167"/>
            <a:ext cx="1422400" cy="329184"/>
          </a:xfrm>
          <a:prstGeom prst="rect">
            <a:avLst/>
          </a:prstGeom>
        </p:spPr>
        <p:txBody>
          <a:bodyPr/>
          <a:lstStyle/>
          <a:p>
            <a:fld id="{FD90C9D0-275B-F44C-A35C-1370B47209C3}" type="slidenum">
              <a:rPr lang="en-US" smtClean="0"/>
              <a:t>‹#›</a:t>
            </a:fld>
            <a:endParaRPr lang="en-US" dirty="0"/>
          </a:p>
        </p:txBody>
      </p:sp>
      <p:cxnSp>
        <p:nvCxnSpPr>
          <p:cNvPr id="9" name="Straight Connector 8"/>
          <p:cNvCxnSpPr/>
          <p:nvPr/>
        </p:nvCxnSpPr>
        <p:spPr>
          <a:xfrm rot="5400000">
            <a:off x="912152" y="3579942"/>
            <a:ext cx="5577840"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a:prstGeom prst="rect">
            <a:avLst/>
          </a:prstGeom>
          <a:noFill/>
          <a:ln>
            <a:solidFill>
              <a:schemeClr val="tx2"/>
            </a:solidFill>
          </a:ln>
        </p:spPr>
        <p:txBody>
          <a:bodyPr anchor="b">
            <a:normAutofit/>
          </a:bodyPr>
          <a:lstStyle>
            <a:lvl1pPr algn="l">
              <a:defRPr sz="2400" b="0"/>
            </a:lvl1pPr>
          </a:lstStyle>
          <a:p>
            <a:r>
              <a:rPr lang="en-US" dirty="0"/>
              <a:t>Click to edit Master title style</a:t>
            </a:r>
          </a:p>
        </p:txBody>
      </p:sp>
      <p:sp>
        <p:nvSpPr>
          <p:cNvPr id="4" name="Text Placeholder 3"/>
          <p:cNvSpPr>
            <a:spLocks noGrp="1"/>
          </p:cNvSpPr>
          <p:nvPr>
            <p:ph type="body" sz="half" idx="2"/>
          </p:nvPr>
        </p:nvSpPr>
        <p:spPr>
          <a:xfrm>
            <a:off x="609600" y="2133600"/>
            <a:ext cx="2852928" cy="4242816"/>
          </a:xfrm>
          <a:prstGeom prst="rect">
            <a:avLst/>
          </a:prstGeom>
          <a:noFill/>
          <a:ln>
            <a:solidFill>
              <a:schemeClr val="tx1"/>
            </a:solidFill>
          </a:ln>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Slide Number Placeholder 6"/>
          <p:cNvSpPr>
            <a:spLocks noGrp="1"/>
          </p:cNvSpPr>
          <p:nvPr>
            <p:ph type="sldNum" sz="quarter" idx="12"/>
          </p:nvPr>
        </p:nvSpPr>
        <p:spPr>
          <a:xfrm>
            <a:off x="10160000" y="18288"/>
            <a:ext cx="1422400" cy="329184"/>
          </a:xfrm>
          <a:prstGeom prst="rect">
            <a:avLst/>
          </a:prstGeom>
        </p:spPr>
        <p:txBody>
          <a:bodyPr/>
          <a:lstStyle/>
          <a:p>
            <a:r>
              <a:rPr lang="en-US" dirty="0"/>
              <a:t>SLIDE </a:t>
            </a:r>
            <a:fld id="{FD90C9D0-275B-F44C-A35C-1370B47209C3}"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a:prstGeom prst="rect">
            <a:avLst/>
          </a:prstGeom>
          <a:solidFill>
            <a:schemeClr val="accent4"/>
          </a:solidFill>
          <a:ln>
            <a:solidFill>
              <a:schemeClr val="tx2"/>
            </a:solidFill>
          </a:ln>
        </p:spPr>
        <p:txBody>
          <a:bodyPr anchor="b">
            <a:normAutofit/>
          </a:bodyPr>
          <a:lstStyle>
            <a:lvl1pPr algn="l">
              <a:defRPr sz="2400" b="0"/>
            </a:lvl1pPr>
          </a:lstStyle>
          <a:p>
            <a:r>
              <a:rPr lang="en-US" dirty="0"/>
              <a:t>Click to edit Master title style</a:t>
            </a:r>
          </a:p>
        </p:txBody>
      </p:sp>
      <p:sp>
        <p:nvSpPr>
          <p:cNvPr id="4" name="Text Placeholder 3"/>
          <p:cNvSpPr>
            <a:spLocks noGrp="1"/>
          </p:cNvSpPr>
          <p:nvPr>
            <p:ph type="body" sz="half" idx="2"/>
          </p:nvPr>
        </p:nvSpPr>
        <p:spPr>
          <a:xfrm>
            <a:off x="609600" y="2133600"/>
            <a:ext cx="2852928" cy="4242816"/>
          </a:xfrm>
          <a:prstGeom prst="rect">
            <a:avLst/>
          </a:prstGeom>
          <a:solidFill>
            <a:schemeClr val="accent4"/>
          </a:solidFill>
          <a:ln>
            <a:solidFill>
              <a:schemeClr val="tx1"/>
            </a:solidFill>
          </a:ln>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a:p>
        </p:txBody>
      </p:sp>
      <p:sp>
        <p:nvSpPr>
          <p:cNvPr id="7" name="Slide Number Placeholder 6"/>
          <p:cNvSpPr>
            <a:spLocks noGrp="1"/>
          </p:cNvSpPr>
          <p:nvPr>
            <p:ph type="sldNum" sz="quarter" idx="12"/>
          </p:nvPr>
        </p:nvSpPr>
        <p:spPr>
          <a:xfrm>
            <a:off x="10160000" y="18288"/>
            <a:ext cx="1422400" cy="329184"/>
          </a:xfrm>
          <a:prstGeom prst="rect">
            <a:avLst/>
          </a:prstGeom>
        </p:spPr>
        <p:txBody>
          <a:bodyPr/>
          <a:lstStyle/>
          <a:p>
            <a:r>
              <a:rPr lang="en-US" dirty="0"/>
              <a:t>SLIDE </a:t>
            </a:r>
            <a:fld id="{FD90C9D0-275B-F44C-A35C-1370B47209C3}" type="slidenum">
              <a:rPr lang="en-US" smtClean="0"/>
              <a:pPr/>
              <a:t>‹#›</a:t>
            </a:fld>
            <a:endParaRPr lang="en-US" dirty="0"/>
          </a:p>
        </p:txBody>
      </p:sp>
    </p:spTree>
    <p:extLst>
      <p:ext uri="{BB962C8B-B14F-4D97-AF65-F5344CB8AC3E}">
        <p14:creationId xmlns:p14="http://schemas.microsoft.com/office/powerpoint/2010/main" val="15864783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19870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10972800" cy="9906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0"/>
            <a:ext cx="10972800" cy="48768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ED3B8B-2E44-BD4C-8E78-8A42D577D52F}" type="datetimeFigureOut">
              <a:rPr lang="en-US" smtClean="0"/>
              <a:t>11/9/22</a:t>
            </a:fld>
            <a:endParaRPr lang="en-US"/>
          </a:p>
        </p:txBody>
      </p:sp>
      <p:sp>
        <p:nvSpPr>
          <p:cNvPr id="5" name="Footer Placeholder 4"/>
          <p:cNvSpPr>
            <a:spLocks noGrp="1"/>
          </p:cNvSpPr>
          <p:nvPr>
            <p:ph type="ftr" sz="quarter" idx="11"/>
          </p:nvPr>
        </p:nvSpPr>
        <p:spPr>
          <a:xfrm>
            <a:off x="4572000" y="18288"/>
            <a:ext cx="5486400" cy="329184"/>
          </a:xfrm>
          <a:prstGeom prst="rect">
            <a:avLst/>
          </a:prstGeom>
        </p:spPr>
        <p:txBody>
          <a:bodyPr/>
          <a:lstStyle/>
          <a:p>
            <a:endParaRPr lang="en-US"/>
          </a:p>
        </p:txBody>
      </p:sp>
      <p:sp>
        <p:nvSpPr>
          <p:cNvPr id="6" name="Slide Number Placeholder 5"/>
          <p:cNvSpPr>
            <a:spLocks noGrp="1"/>
          </p:cNvSpPr>
          <p:nvPr>
            <p:ph type="sldNum" sz="quarter" idx="12"/>
          </p:nvPr>
        </p:nvSpPr>
        <p:spPr>
          <a:xfrm>
            <a:off x="10160000" y="18288"/>
            <a:ext cx="1422400" cy="329184"/>
          </a:xfrm>
          <a:prstGeom prst="rect">
            <a:avLst/>
          </a:prstGeom>
        </p:spPr>
        <p:txBody>
          <a:bodyPr/>
          <a:lstStyle/>
          <a:p>
            <a:fld id="{FD90C9D0-275B-F44C-A35C-1370B47209C3}"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867400"/>
          </a:xfrm>
          <a:prstGeom prst="rect">
            <a:avLst/>
          </a:prstGeo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609600" y="609600"/>
            <a:ext cx="8026400" cy="58674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ED3B8B-2E44-BD4C-8E78-8A42D577D52F}" type="datetimeFigureOut">
              <a:rPr lang="en-US" smtClean="0"/>
              <a:t>11/9/22</a:t>
            </a:fld>
            <a:endParaRPr lang="en-US"/>
          </a:p>
        </p:txBody>
      </p:sp>
      <p:sp>
        <p:nvSpPr>
          <p:cNvPr id="5" name="Footer Placeholder 4"/>
          <p:cNvSpPr>
            <a:spLocks noGrp="1"/>
          </p:cNvSpPr>
          <p:nvPr>
            <p:ph type="ftr" sz="quarter" idx="11"/>
          </p:nvPr>
        </p:nvSpPr>
        <p:spPr>
          <a:xfrm>
            <a:off x="4572000" y="18288"/>
            <a:ext cx="5486400" cy="329184"/>
          </a:xfrm>
          <a:prstGeom prst="rect">
            <a:avLst/>
          </a:prstGeom>
        </p:spPr>
        <p:txBody>
          <a:bodyPr/>
          <a:lstStyle/>
          <a:p>
            <a:endParaRPr lang="en-US"/>
          </a:p>
        </p:txBody>
      </p:sp>
      <p:sp>
        <p:nvSpPr>
          <p:cNvPr id="6" name="Slide Number Placeholder 5"/>
          <p:cNvSpPr>
            <a:spLocks noGrp="1"/>
          </p:cNvSpPr>
          <p:nvPr>
            <p:ph type="sldNum" sz="quarter" idx="12"/>
          </p:nvPr>
        </p:nvSpPr>
        <p:spPr>
          <a:xfrm>
            <a:off x="10160000" y="18288"/>
            <a:ext cx="1422400" cy="329184"/>
          </a:xfrm>
          <a:prstGeom prst="rect">
            <a:avLst/>
          </a:prstGeom>
        </p:spPr>
        <p:txBody>
          <a:bodyPr/>
          <a:lstStyle/>
          <a:p>
            <a:fld id="{FD90C9D0-275B-F44C-A35C-1370B47209C3}"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3771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Preso Body 2">
    <p:bg>
      <p:bgPr>
        <a:solidFill>
          <a:srgbClr val="FFFFFF"/>
        </a:solidFill>
        <a:effectLst/>
      </p:bgPr>
    </p:bg>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19526A0E-AB41-0740-90F2-06A9588FA97E}"/>
              </a:ext>
            </a:extLst>
          </p:cNvPr>
          <p:cNvSpPr>
            <a:spLocks noGrp="1"/>
          </p:cNvSpPr>
          <p:nvPr>
            <p:ph type="pic" sz="quarter" idx="10"/>
          </p:nvPr>
        </p:nvSpPr>
        <p:spPr>
          <a:xfrm>
            <a:off x="6931979" y="3"/>
            <a:ext cx="5260023" cy="5947943"/>
          </a:xfrm>
          <a:noFill/>
          <a:ln w="31750">
            <a:noFill/>
          </a:ln>
        </p:spPr>
        <p:txBody>
          <a:bodyPr/>
          <a:lstStyle/>
          <a:p>
            <a:endParaRPr lang="en-US"/>
          </a:p>
        </p:txBody>
      </p:sp>
      <p:sp>
        <p:nvSpPr>
          <p:cNvPr id="2" name="Title 1">
            <a:extLst>
              <a:ext uri="{FF2B5EF4-FFF2-40B4-BE49-F238E27FC236}">
                <a16:creationId xmlns:a16="http://schemas.microsoft.com/office/drawing/2014/main" id="{AA81E8B3-64D2-4D4F-965A-D1D7BEC6B2CC}"/>
              </a:ext>
            </a:extLst>
          </p:cNvPr>
          <p:cNvSpPr>
            <a:spLocks noGrp="1"/>
          </p:cNvSpPr>
          <p:nvPr>
            <p:ph type="title"/>
          </p:nvPr>
        </p:nvSpPr>
        <p:spPr>
          <a:xfrm>
            <a:off x="838200" y="513805"/>
            <a:ext cx="5684520" cy="584699"/>
          </a:xfrm>
        </p:spPr>
        <p:txBody>
          <a:bodyPr>
            <a:normAutofit/>
          </a:bodyPr>
          <a:lstStyle>
            <a:lvl1pPr>
              <a:defRPr sz="3000" b="0">
                <a:solidFill>
                  <a:schemeClr val="accent6"/>
                </a:solidFill>
                <a:latin typeface="+mj-lt"/>
                <a:cs typeface="Arial" panose="020B0604020202020204" pitchFamily="34" charset="0"/>
              </a:defRPr>
            </a:lvl1pPr>
          </a:lstStyle>
          <a:p>
            <a:r>
              <a:rPr lang="en-US" dirty="0"/>
              <a:t>Click to edit Master title style</a:t>
            </a:r>
          </a:p>
        </p:txBody>
      </p:sp>
      <p:cxnSp>
        <p:nvCxnSpPr>
          <p:cNvPr id="7" name="Straight Connector 6">
            <a:extLst>
              <a:ext uri="{FF2B5EF4-FFF2-40B4-BE49-F238E27FC236}">
                <a16:creationId xmlns:a16="http://schemas.microsoft.com/office/drawing/2014/main" id="{51000FDE-A298-F849-94D4-95C94B5ABEF7}"/>
              </a:ext>
            </a:extLst>
          </p:cNvPr>
          <p:cNvCxnSpPr>
            <a:cxnSpLocks/>
          </p:cNvCxnSpPr>
          <p:nvPr userDrawn="1"/>
        </p:nvCxnSpPr>
        <p:spPr>
          <a:xfrm>
            <a:off x="0" y="6392092"/>
            <a:ext cx="10728960" cy="0"/>
          </a:xfrm>
          <a:prstGeom prst="line">
            <a:avLst/>
          </a:prstGeom>
          <a:ln w="53975">
            <a:solidFill>
              <a:srgbClr val="D95476"/>
            </a:solidFill>
          </a:ln>
        </p:spPr>
        <p:style>
          <a:lnRef idx="1">
            <a:schemeClr val="accent1"/>
          </a:lnRef>
          <a:fillRef idx="0">
            <a:schemeClr val="accent1"/>
          </a:fillRef>
          <a:effectRef idx="0">
            <a:schemeClr val="accent1"/>
          </a:effectRef>
          <a:fontRef idx="minor">
            <a:schemeClr val="tx1"/>
          </a:fontRef>
        </p:style>
      </p:cxnSp>
      <p:sp>
        <p:nvSpPr>
          <p:cNvPr id="10" name="Text Placeholder 2">
            <a:extLst>
              <a:ext uri="{FF2B5EF4-FFF2-40B4-BE49-F238E27FC236}">
                <a16:creationId xmlns:a16="http://schemas.microsoft.com/office/drawing/2014/main" id="{35061645-B204-E546-9DD4-469255382877}"/>
              </a:ext>
            </a:extLst>
          </p:cNvPr>
          <p:cNvSpPr>
            <a:spLocks noGrp="1"/>
          </p:cNvSpPr>
          <p:nvPr>
            <p:ph idx="1"/>
          </p:nvPr>
        </p:nvSpPr>
        <p:spPr>
          <a:xfrm>
            <a:off x="838200" y="1393379"/>
            <a:ext cx="5684520" cy="4554572"/>
          </a:xfrm>
          <a:prstGeom prst="rect">
            <a:avLst/>
          </a:prstGeom>
        </p:spPr>
        <p:txBody>
          <a:bodyPr vert="horz" lIns="91440" tIns="45720" rIns="91440" bIns="45720" rtlCol="0">
            <a:normAutofit/>
          </a:bodyPr>
          <a:lstStyle>
            <a:lvl1pPr>
              <a:buClr>
                <a:srgbClr val="D95476"/>
              </a:buClr>
              <a:defRPr sz="2600" b="0">
                <a:solidFill>
                  <a:schemeClr val="accent6"/>
                </a:solidFill>
                <a:latin typeface="Arial" panose="020B0604020202020204" pitchFamily="34" charset="0"/>
                <a:cs typeface="Arial" panose="020B0604020202020204" pitchFamily="34" charset="0"/>
              </a:defRPr>
            </a:lvl1pPr>
            <a:lvl2pPr>
              <a:buClr>
                <a:srgbClr val="D95476"/>
              </a:buClr>
              <a:defRPr sz="2200" b="0">
                <a:solidFill>
                  <a:schemeClr val="accent6"/>
                </a:solidFill>
                <a:latin typeface="Arial" panose="020B0604020202020204" pitchFamily="34" charset="0"/>
                <a:cs typeface="Arial" panose="020B0604020202020204" pitchFamily="34" charset="0"/>
              </a:defRPr>
            </a:lvl2pPr>
            <a:lvl3pPr>
              <a:buClr>
                <a:srgbClr val="D95476"/>
              </a:buClr>
              <a:defRPr sz="1800" b="0">
                <a:solidFill>
                  <a:schemeClr val="accent6"/>
                </a:solidFill>
                <a:latin typeface="Arial" panose="020B0604020202020204" pitchFamily="34" charset="0"/>
                <a:cs typeface="Arial" panose="020B0604020202020204" pitchFamily="34" charset="0"/>
              </a:defRPr>
            </a:lvl3pPr>
            <a:lvl4pPr>
              <a:buClr>
                <a:srgbClr val="D95476"/>
              </a:buClr>
              <a:defRPr sz="1600" b="0">
                <a:solidFill>
                  <a:schemeClr val="accent6"/>
                </a:solidFill>
                <a:latin typeface="Arial" panose="020B0604020202020204" pitchFamily="34" charset="0"/>
                <a:cs typeface="Arial" panose="020B0604020202020204" pitchFamily="34" charset="0"/>
              </a:defRPr>
            </a:lvl4pPr>
            <a:lvl5pPr>
              <a:buClr>
                <a:srgbClr val="D95476"/>
              </a:buClr>
              <a:defRPr sz="1400" b="0">
                <a:solidFill>
                  <a:schemeClr val="accent6"/>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descr="Text&#10;&#10;Description automatically generated">
            <a:extLst>
              <a:ext uri="{FF2B5EF4-FFF2-40B4-BE49-F238E27FC236}">
                <a16:creationId xmlns:a16="http://schemas.microsoft.com/office/drawing/2014/main" id="{4CF3FB7A-EDF9-4A0F-AD48-45FC54D42D6F}"/>
              </a:ext>
            </a:extLst>
          </p:cNvPr>
          <p:cNvPicPr>
            <a:picLocks noChangeAspect="1"/>
          </p:cNvPicPr>
          <p:nvPr userDrawn="1"/>
        </p:nvPicPr>
        <p:blipFill>
          <a:blip r:embed="rId2"/>
          <a:stretch>
            <a:fillRect/>
          </a:stretch>
        </p:blipFill>
        <p:spPr>
          <a:xfrm>
            <a:off x="10952524" y="6030903"/>
            <a:ext cx="722377" cy="722377"/>
          </a:xfrm>
          <a:prstGeom prst="rect">
            <a:avLst/>
          </a:prstGeom>
        </p:spPr>
      </p:pic>
    </p:spTree>
    <p:extLst>
      <p:ext uri="{BB962C8B-B14F-4D97-AF65-F5344CB8AC3E}">
        <p14:creationId xmlns:p14="http://schemas.microsoft.com/office/powerpoint/2010/main" val="27411700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FFFFFF"/>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BED3B8B-2E44-BD4C-8E78-8A42D577D52F}" type="datetimeFigureOut">
              <a:rPr lang="en-US" smtClean="0"/>
              <a:t>11/9/22</a:t>
            </a:fld>
            <a:endParaRPr lang="en-US"/>
          </a:p>
        </p:txBody>
      </p:sp>
      <p:sp>
        <p:nvSpPr>
          <p:cNvPr id="5" name="Footer Placeholder 4"/>
          <p:cNvSpPr>
            <a:spLocks noGrp="1"/>
          </p:cNvSpPr>
          <p:nvPr>
            <p:ph type="ftr" sz="quarter" idx="11"/>
          </p:nvPr>
        </p:nvSpPr>
        <p:spPr>
          <a:xfrm>
            <a:off x="4572000" y="18288"/>
            <a:ext cx="5486400" cy="329184"/>
          </a:xfrm>
          <a:prstGeom prst="rect">
            <a:avLst/>
          </a:prstGeom>
        </p:spPr>
        <p:txBody>
          <a:bodyPr/>
          <a:lstStyle/>
          <a:p>
            <a:endParaRPr lang="en-US"/>
          </a:p>
        </p:txBody>
      </p:sp>
      <p:sp>
        <p:nvSpPr>
          <p:cNvPr id="7" name="Picture Placeholder 8">
            <a:extLst>
              <a:ext uri="{FF2B5EF4-FFF2-40B4-BE49-F238E27FC236}">
                <a16:creationId xmlns:a16="http://schemas.microsoft.com/office/drawing/2014/main" id="{E5D68002-C8E2-5974-3FB0-E688AE2A2E4F}"/>
              </a:ext>
            </a:extLst>
          </p:cNvPr>
          <p:cNvSpPr>
            <a:spLocks noGrp="1"/>
          </p:cNvSpPr>
          <p:nvPr>
            <p:ph type="pic" sz="quarter" idx="12"/>
          </p:nvPr>
        </p:nvSpPr>
        <p:spPr>
          <a:xfrm>
            <a:off x="6931979" y="3"/>
            <a:ext cx="5260023" cy="5947943"/>
          </a:xfrm>
          <a:noFill/>
          <a:ln w="31750">
            <a:noFill/>
          </a:ln>
        </p:spPr>
        <p:txBody>
          <a:bodyPr/>
          <a:lstStyle/>
          <a:p>
            <a:endParaRPr lang="en-US"/>
          </a:p>
        </p:txBody>
      </p:sp>
      <p:cxnSp>
        <p:nvCxnSpPr>
          <p:cNvPr id="10" name="Straight Connector 9">
            <a:extLst>
              <a:ext uri="{FF2B5EF4-FFF2-40B4-BE49-F238E27FC236}">
                <a16:creationId xmlns:a16="http://schemas.microsoft.com/office/drawing/2014/main" id="{0C449084-14FD-961B-6D62-BBE2FAAC5FCC}"/>
              </a:ext>
            </a:extLst>
          </p:cNvPr>
          <p:cNvCxnSpPr>
            <a:cxnSpLocks/>
          </p:cNvCxnSpPr>
          <p:nvPr userDrawn="1"/>
        </p:nvCxnSpPr>
        <p:spPr>
          <a:xfrm>
            <a:off x="0" y="6392092"/>
            <a:ext cx="10728960" cy="0"/>
          </a:xfrm>
          <a:prstGeom prst="line">
            <a:avLst/>
          </a:prstGeom>
          <a:ln w="53975">
            <a:solidFill>
              <a:srgbClr val="D95476"/>
            </a:solidFill>
          </a:ln>
        </p:spPr>
        <p:style>
          <a:lnRef idx="1">
            <a:schemeClr val="accent1"/>
          </a:lnRef>
          <a:fillRef idx="0">
            <a:schemeClr val="accent1"/>
          </a:fillRef>
          <a:effectRef idx="0">
            <a:schemeClr val="accent1"/>
          </a:effectRef>
          <a:fontRef idx="minor">
            <a:schemeClr val="tx1"/>
          </a:fontRef>
        </p:style>
      </p:cxnSp>
      <p:pic>
        <p:nvPicPr>
          <p:cNvPr id="12" name="Picture 11" descr="Text&#10;&#10;Description automatically generated">
            <a:extLst>
              <a:ext uri="{FF2B5EF4-FFF2-40B4-BE49-F238E27FC236}">
                <a16:creationId xmlns:a16="http://schemas.microsoft.com/office/drawing/2014/main" id="{46534AAB-2A80-700C-E074-E66E60CFD0D6}"/>
              </a:ext>
            </a:extLst>
          </p:cNvPr>
          <p:cNvPicPr>
            <a:picLocks noChangeAspect="1"/>
          </p:cNvPicPr>
          <p:nvPr userDrawn="1"/>
        </p:nvPicPr>
        <p:blipFill>
          <a:blip r:embed="rId2"/>
          <a:stretch>
            <a:fillRect/>
          </a:stretch>
        </p:blipFill>
        <p:spPr>
          <a:xfrm>
            <a:off x="10952524" y="6030903"/>
            <a:ext cx="722377" cy="722377"/>
          </a:xfrm>
          <a:prstGeom prst="rect">
            <a:avLst/>
          </a:prstGeom>
        </p:spPr>
      </p:pic>
    </p:spTree>
    <p:extLst>
      <p:ext uri="{BB962C8B-B14F-4D97-AF65-F5344CB8AC3E}">
        <p14:creationId xmlns:p14="http://schemas.microsoft.com/office/powerpoint/2010/main" val="2619996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10972800" cy="9906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0"/>
            <a:ext cx="10972800" cy="4876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160000" y="18288"/>
            <a:ext cx="1422400" cy="329184"/>
          </a:xfrm>
          <a:prstGeom prst="rect">
            <a:avLst/>
          </a:prstGeom>
        </p:spPr>
        <p:txBody>
          <a:bodyPr/>
          <a:lstStyle/>
          <a:p>
            <a:r>
              <a:rPr lang="en-US" dirty="0"/>
              <a:t>SLIDE </a:t>
            </a:r>
            <a:fld id="{FD90C9D0-275B-F44C-A35C-1370B47209C3}"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1"/>
            <a:ext cx="10363200" cy="2200275"/>
          </a:xfrm>
          <a:prstGeom prst="rect">
            <a:avLst/>
          </a:prstGeom>
        </p:spPr>
        <p:txBody>
          <a:bodyPr anchor="b">
            <a:normAutofit/>
          </a:bodyPr>
          <a:lstStyle>
            <a:lvl1pPr algn="l">
              <a:defRPr sz="4800" b="0" cap="all"/>
            </a:lvl1pPr>
          </a:lstStyle>
          <a:p>
            <a:r>
              <a:rPr lang="en-US" dirty="0"/>
              <a:t>Click to edit Master title style</a:t>
            </a:r>
          </a:p>
        </p:txBody>
      </p:sp>
      <p:sp>
        <p:nvSpPr>
          <p:cNvPr id="3" name="Text Placeholder 2"/>
          <p:cNvSpPr>
            <a:spLocks noGrp="1"/>
          </p:cNvSpPr>
          <p:nvPr>
            <p:ph type="body" idx="1"/>
          </p:nvPr>
        </p:nvSpPr>
        <p:spPr>
          <a:xfrm>
            <a:off x="963084" y="4626865"/>
            <a:ext cx="10363200" cy="1500187"/>
          </a:xfrm>
          <a:prstGeom prst="rect">
            <a:avLst/>
          </a:prstGeo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a:xfrm>
            <a:off x="10160000" y="18288"/>
            <a:ext cx="1422400" cy="329184"/>
          </a:xfrm>
          <a:prstGeom prst="rect">
            <a:avLst/>
          </a:prstGeom>
        </p:spPr>
        <p:txBody>
          <a:bodyPr/>
          <a:lstStyle>
            <a:lvl1pPr>
              <a:defRPr>
                <a:solidFill>
                  <a:schemeClr val="bg1"/>
                </a:solidFill>
              </a:defRPr>
            </a:lvl1pPr>
          </a:lstStyle>
          <a:p>
            <a:r>
              <a:rPr lang="en-US" dirty="0"/>
              <a:t>SLIDE </a:t>
            </a:r>
            <a:fld id="{FD90C9D0-275B-F44C-A35C-1370B47209C3}" type="slidenum">
              <a:rPr lang="en-US" smtClean="0"/>
              <a:pPr/>
              <a:t>‹#›</a:t>
            </a:fld>
            <a:endParaRPr lang="en-US" dirty="0"/>
          </a:p>
        </p:txBody>
      </p:sp>
      <p:cxnSp>
        <p:nvCxnSpPr>
          <p:cNvPr id="7" name="Straight Connector 6"/>
          <p:cNvCxnSpPr/>
          <p:nvPr/>
        </p:nvCxnSpPr>
        <p:spPr>
          <a:xfrm>
            <a:off x="975360"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p:bg>
      <p:bgRef idx="1001">
        <a:schemeClr val="bg2"/>
      </p:bgRef>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766314" y="737336"/>
            <a:ext cx="10363200" cy="1500187"/>
          </a:xfrm>
          <a:prstGeom prst="rect">
            <a:avLst/>
          </a:prstGeo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cxnSp>
        <p:nvCxnSpPr>
          <p:cNvPr id="7" name="Straight Connector 6"/>
          <p:cNvCxnSpPr/>
          <p:nvPr/>
        </p:nvCxnSpPr>
        <p:spPr>
          <a:xfrm>
            <a:off x="852481" y="148584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12"/>
          </p:nvPr>
        </p:nvSpPr>
        <p:spPr>
          <a:xfrm>
            <a:off x="10160000" y="18288"/>
            <a:ext cx="1422400" cy="329184"/>
          </a:xfrm>
          <a:prstGeom prst="rect">
            <a:avLst/>
          </a:prstGeom>
        </p:spPr>
        <p:txBody>
          <a:bodyPr/>
          <a:lstStyle>
            <a:lvl1pPr>
              <a:defRPr>
                <a:solidFill>
                  <a:schemeClr val="bg1"/>
                </a:solidFill>
              </a:defRPr>
            </a:lvl1pPr>
          </a:lstStyle>
          <a:p>
            <a:r>
              <a:rPr lang="en-US" dirty="0"/>
              <a:t>SLIDE </a:t>
            </a:r>
            <a:fld id="{FD90C9D0-275B-F44C-A35C-1370B47209C3}" type="slidenum">
              <a:rPr lang="en-US" smtClean="0"/>
              <a:pPr/>
              <a:t>‹#›</a:t>
            </a:fld>
            <a:endParaRPr lang="en-US" dirty="0"/>
          </a:p>
        </p:txBody>
      </p:sp>
    </p:spTree>
    <p:extLst>
      <p:ext uri="{BB962C8B-B14F-4D97-AF65-F5344CB8AC3E}">
        <p14:creationId xmlns:p14="http://schemas.microsoft.com/office/powerpoint/2010/main" val="221466351"/>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Section Header">
    <p:bg>
      <p:bgRef idx="1001">
        <a:schemeClr val="bg2"/>
      </p:bgRef>
    </p:bg>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a:xfrm>
            <a:off x="10160000" y="18288"/>
            <a:ext cx="1422400" cy="329184"/>
          </a:xfrm>
          <a:prstGeom prst="rect">
            <a:avLst/>
          </a:prstGeom>
        </p:spPr>
        <p:txBody>
          <a:bodyPr/>
          <a:lstStyle>
            <a:lvl1pPr>
              <a:defRPr>
                <a:solidFill>
                  <a:schemeClr val="bg1"/>
                </a:solidFill>
              </a:defRPr>
            </a:lvl1pPr>
          </a:lstStyle>
          <a:p>
            <a:r>
              <a:rPr lang="en-US" dirty="0"/>
              <a:t>SLIDE </a:t>
            </a:r>
            <a:fld id="{FD90C9D0-275B-F44C-A35C-1370B47209C3}" type="slidenum">
              <a:rPr lang="en-US" smtClean="0"/>
              <a:pPr/>
              <a:t>‹#›</a:t>
            </a:fld>
            <a:endParaRPr lang="en-US" dirty="0"/>
          </a:p>
        </p:txBody>
      </p:sp>
    </p:spTree>
    <p:extLst>
      <p:ext uri="{BB962C8B-B14F-4D97-AF65-F5344CB8AC3E}">
        <p14:creationId xmlns:p14="http://schemas.microsoft.com/office/powerpoint/2010/main" val="2877062363"/>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10972800" cy="9906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73352"/>
            <a:ext cx="5384800" cy="471830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73352"/>
            <a:ext cx="5384800" cy="471830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BED3B8B-2E44-BD4C-8E78-8A42D577D52F}" type="datetimeFigureOut">
              <a:rPr lang="en-US" smtClean="0"/>
              <a:t>11/9/22</a:t>
            </a:fld>
            <a:endParaRPr lang="en-US"/>
          </a:p>
        </p:txBody>
      </p:sp>
      <p:sp>
        <p:nvSpPr>
          <p:cNvPr id="6" name="Footer Placeholder 5"/>
          <p:cNvSpPr>
            <a:spLocks noGrp="1"/>
          </p:cNvSpPr>
          <p:nvPr>
            <p:ph type="ftr" sz="quarter" idx="11"/>
          </p:nvPr>
        </p:nvSpPr>
        <p:spPr>
          <a:xfrm>
            <a:off x="4572000" y="18288"/>
            <a:ext cx="5486400" cy="329184"/>
          </a:xfrm>
          <a:prstGeom prst="rect">
            <a:avLst/>
          </a:prstGeom>
        </p:spPr>
        <p:txBody>
          <a:bodyPr/>
          <a:lstStyle/>
          <a:p>
            <a:endParaRPr lang="en-US"/>
          </a:p>
        </p:txBody>
      </p:sp>
      <p:sp>
        <p:nvSpPr>
          <p:cNvPr id="7" name="Slide Number Placeholder 6"/>
          <p:cNvSpPr>
            <a:spLocks noGrp="1"/>
          </p:cNvSpPr>
          <p:nvPr>
            <p:ph type="sldNum" sz="quarter" idx="12"/>
          </p:nvPr>
        </p:nvSpPr>
        <p:spPr>
          <a:xfrm>
            <a:off x="10160000" y="18288"/>
            <a:ext cx="1422400" cy="329184"/>
          </a:xfrm>
          <a:prstGeom prst="rect">
            <a:avLst/>
          </a:prstGeom>
        </p:spPr>
        <p:txBody>
          <a:bodyPr/>
          <a:lstStyle/>
          <a:p>
            <a:fld id="{FD90C9D0-275B-F44C-A35C-1370B47209C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10972800" cy="990600"/>
          </a:xfrm>
          <a:prstGeom prst="rect">
            <a:avLst/>
          </a:prstGeo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76400"/>
            <a:ext cx="5242560" cy="639762"/>
          </a:xfrm>
          <a:prstGeom prst="rect">
            <a:avLst/>
          </a:prstGeo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438400"/>
            <a:ext cx="524256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39840" y="1676400"/>
            <a:ext cx="5242560" cy="639762"/>
          </a:xfrm>
          <a:prstGeom prst="rect">
            <a:avLst/>
          </a:prstGeo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39840" y="2438400"/>
            <a:ext cx="524256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BED3B8B-2E44-BD4C-8E78-8A42D577D52F}" type="datetimeFigureOut">
              <a:rPr lang="en-US" smtClean="0"/>
              <a:t>11/9/22</a:t>
            </a:fld>
            <a:endParaRPr lang="en-US"/>
          </a:p>
        </p:txBody>
      </p:sp>
      <p:sp>
        <p:nvSpPr>
          <p:cNvPr id="8" name="Footer Placeholder 7"/>
          <p:cNvSpPr>
            <a:spLocks noGrp="1"/>
          </p:cNvSpPr>
          <p:nvPr>
            <p:ph type="ftr" sz="quarter" idx="11"/>
          </p:nvPr>
        </p:nvSpPr>
        <p:spPr>
          <a:xfrm>
            <a:off x="4572000" y="18288"/>
            <a:ext cx="5486400" cy="329184"/>
          </a:xfrm>
          <a:prstGeom prst="rect">
            <a:avLst/>
          </a:prstGeom>
        </p:spPr>
        <p:txBody>
          <a:bodyPr/>
          <a:lstStyle/>
          <a:p>
            <a:endParaRPr lang="en-US"/>
          </a:p>
        </p:txBody>
      </p:sp>
      <p:sp>
        <p:nvSpPr>
          <p:cNvPr id="9" name="Slide Number Placeholder 8"/>
          <p:cNvSpPr>
            <a:spLocks noGrp="1"/>
          </p:cNvSpPr>
          <p:nvPr>
            <p:ph type="sldNum" sz="quarter" idx="12"/>
          </p:nvPr>
        </p:nvSpPr>
        <p:spPr>
          <a:xfrm>
            <a:off x="10160000" y="18288"/>
            <a:ext cx="1422400" cy="329184"/>
          </a:xfrm>
          <a:prstGeom prst="rect">
            <a:avLst/>
          </a:prstGeom>
        </p:spPr>
        <p:txBody>
          <a:bodyPr/>
          <a:lstStyle/>
          <a:p>
            <a:fld id="{FD90C9D0-275B-F44C-A35C-1370B47209C3}" type="slidenum">
              <a:rPr lang="en-US" smtClean="0"/>
              <a:t>‹#›</a:t>
            </a:fld>
            <a:endParaRPr lang="en-US"/>
          </a:p>
        </p:txBody>
      </p:sp>
      <p:cxnSp>
        <p:nvCxnSpPr>
          <p:cNvPr id="11" name="Straight Connector 10"/>
          <p:cNvCxnSpPr/>
          <p:nvPr/>
        </p:nvCxnSpPr>
        <p:spPr>
          <a:xfrm rot="5400000">
            <a:off x="3477789" y="4045692"/>
            <a:ext cx="4709160" cy="105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10972800" cy="9906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DBED3B8B-2E44-BD4C-8E78-8A42D577D52F}" type="datetimeFigureOut">
              <a:rPr lang="en-US" smtClean="0"/>
              <a:t>11/9/22</a:t>
            </a:fld>
            <a:endParaRPr lang="en-US"/>
          </a:p>
        </p:txBody>
      </p:sp>
      <p:sp>
        <p:nvSpPr>
          <p:cNvPr id="4" name="Footer Placeholder 3"/>
          <p:cNvSpPr>
            <a:spLocks noGrp="1"/>
          </p:cNvSpPr>
          <p:nvPr>
            <p:ph type="ftr" sz="quarter" idx="11"/>
          </p:nvPr>
        </p:nvSpPr>
        <p:spPr>
          <a:xfrm>
            <a:off x="4572000" y="18288"/>
            <a:ext cx="5486400" cy="329184"/>
          </a:xfrm>
          <a:prstGeom prst="rect">
            <a:avLst/>
          </a:prstGeom>
        </p:spPr>
        <p:txBody>
          <a:bodyPr/>
          <a:lstStyle/>
          <a:p>
            <a:endParaRPr lang="en-US"/>
          </a:p>
        </p:txBody>
      </p:sp>
      <p:sp>
        <p:nvSpPr>
          <p:cNvPr id="5" name="Slide Number Placeholder 4"/>
          <p:cNvSpPr>
            <a:spLocks noGrp="1"/>
          </p:cNvSpPr>
          <p:nvPr>
            <p:ph type="sldNum" sz="quarter" idx="12"/>
          </p:nvPr>
        </p:nvSpPr>
        <p:spPr>
          <a:xfrm>
            <a:off x="10160000" y="18288"/>
            <a:ext cx="1422400" cy="329184"/>
          </a:xfrm>
          <a:prstGeom prst="rect">
            <a:avLst/>
          </a:prstGeom>
        </p:spPr>
        <p:txBody>
          <a:bodyPr/>
          <a:lstStyle/>
          <a:p>
            <a:fld id="{FD90C9D0-275B-F44C-A35C-1370B47209C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ED3B8B-2E44-BD4C-8E78-8A42D577D52F}" type="datetimeFigureOut">
              <a:rPr lang="en-US" smtClean="0"/>
              <a:t>11/9/22</a:t>
            </a:fld>
            <a:endParaRPr lang="en-US"/>
          </a:p>
        </p:txBody>
      </p:sp>
      <p:sp>
        <p:nvSpPr>
          <p:cNvPr id="3" name="Footer Placeholder 2"/>
          <p:cNvSpPr>
            <a:spLocks noGrp="1"/>
          </p:cNvSpPr>
          <p:nvPr>
            <p:ph type="ftr" sz="quarter" idx="11"/>
          </p:nvPr>
        </p:nvSpPr>
        <p:spPr>
          <a:xfrm>
            <a:off x="4572000" y="18288"/>
            <a:ext cx="5486400" cy="329184"/>
          </a:xfrm>
          <a:prstGeom prst="rect">
            <a:avLst/>
          </a:prstGeom>
        </p:spPr>
        <p:txBody>
          <a:bodyPr/>
          <a:lstStyle/>
          <a:p>
            <a:endParaRPr lang="en-US"/>
          </a:p>
        </p:txBody>
      </p:sp>
      <p:sp>
        <p:nvSpPr>
          <p:cNvPr id="4" name="Slide Number Placeholder 3"/>
          <p:cNvSpPr>
            <a:spLocks noGrp="1"/>
          </p:cNvSpPr>
          <p:nvPr>
            <p:ph type="sldNum" sz="quarter" idx="12"/>
          </p:nvPr>
        </p:nvSpPr>
        <p:spPr>
          <a:xfrm>
            <a:off x="10160000" y="18288"/>
            <a:ext cx="1422400" cy="329184"/>
          </a:xfrm>
          <a:prstGeom prst="rect">
            <a:avLst/>
          </a:prstGeom>
        </p:spPr>
        <p:txBody>
          <a:bodyPr/>
          <a:lstStyle/>
          <a:p>
            <a:fld id="{FD90C9D0-275B-F44C-A35C-1370B47209C3}" type="slidenum">
              <a:rPr lang="en-US" smtClean="0"/>
              <a:t>‹#›</a:t>
            </a:fld>
            <a:endParaRPr lang="en-US"/>
          </a:p>
        </p:txBody>
      </p:sp>
      <p:sp>
        <p:nvSpPr>
          <p:cNvPr id="5" name="TextBox 4"/>
          <p:cNvSpPr txBox="1"/>
          <p:nvPr userDrawn="1"/>
        </p:nvSpPr>
        <p:spPr>
          <a:xfrm>
            <a:off x="0" y="-2032"/>
            <a:ext cx="12192000" cy="461665"/>
          </a:xfrm>
          <a:prstGeom prst="rect">
            <a:avLst/>
          </a:prstGeom>
          <a:solidFill>
            <a:schemeClr val="bg1"/>
          </a:solidFill>
        </p:spPr>
        <p:txBody>
          <a:bodyPr wrap="square" rtlCol="0">
            <a:spAutoFit/>
          </a:bodyPr>
          <a:lstStyle/>
          <a:p>
            <a:endParaRPr lang="en-GB" sz="2400"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Rectangle 9"/>
          <p:cNvSpPr/>
          <p:nvPr/>
        </p:nvSpPr>
        <p:spPr>
          <a:xfrm>
            <a:off x="0" y="220786"/>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0"/>
            <a:ext cx="12192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609600" y="18288"/>
            <a:ext cx="3860800" cy="329184"/>
          </a:xfrm>
          <a:prstGeom prst="rect">
            <a:avLst/>
          </a:prstGeom>
        </p:spPr>
        <p:txBody>
          <a:bodyPr vert="horz" lIns="91440" tIns="45720" rIns="91440" bIns="45720" rtlCol="0" anchor="ctr"/>
          <a:lstStyle>
            <a:lvl1pPr algn="l">
              <a:defRPr sz="1200">
                <a:solidFill>
                  <a:schemeClr val="tx1"/>
                </a:solidFill>
              </a:defRPr>
            </a:lvl1pPr>
          </a:lstStyle>
          <a:p>
            <a:r>
              <a:rPr lang="en-US" dirty="0"/>
              <a:t>CONFIDENTIAL, JUNE 2021</a:t>
            </a:r>
          </a:p>
        </p:txBody>
      </p:sp>
      <p:sp>
        <p:nvSpPr>
          <p:cNvPr id="2" name="TextBox 1">
            <a:extLst>
              <a:ext uri="{FF2B5EF4-FFF2-40B4-BE49-F238E27FC236}">
                <a16:creationId xmlns:a16="http://schemas.microsoft.com/office/drawing/2014/main" id="{08623554-234B-AE7E-61D2-571AD9D95B84}"/>
              </a:ext>
            </a:extLst>
          </p:cNvPr>
          <p:cNvSpPr txBox="1"/>
          <p:nvPr userDrawn="1"/>
        </p:nvSpPr>
        <p:spPr>
          <a:xfrm>
            <a:off x="10116355" y="0"/>
            <a:ext cx="1835239" cy="365760"/>
          </a:xfrm>
          <a:prstGeom prst="rect">
            <a:avLst/>
          </a:prstGeom>
          <a:noFill/>
        </p:spPr>
        <p:txBody>
          <a:bodyPr wrap="square" rtlCol="0">
            <a:spAutoFit/>
          </a:bodyPr>
          <a:lstStyle/>
          <a:p>
            <a:pPr algn="r"/>
            <a:r>
              <a:rPr lang="en-GB" b="1" dirty="0"/>
              <a:t>SLIDE </a:t>
            </a:r>
            <a:fld id="{0DC22C8B-FFA9-4011-93FF-13C4C49D119F}" type="slidenum">
              <a:rPr lang="en-GB" b="1" smtClean="0"/>
              <a:pPr algn="r"/>
              <a:t>‹#›</a:t>
            </a:fld>
            <a:endParaRPr lang="en-GB" b="1"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2" r:id="rId4"/>
    <p:sldLayoutId id="2147483674" r:id="rId5"/>
    <p:sldLayoutId id="2147483664" r:id="rId6"/>
    <p:sldLayoutId id="2147483665" r:id="rId7"/>
    <p:sldLayoutId id="2147483666" r:id="rId8"/>
    <p:sldLayoutId id="2147483667" r:id="rId9"/>
    <p:sldLayoutId id="2147483668" r:id="rId10"/>
    <p:sldLayoutId id="2147483669" r:id="rId11"/>
    <p:sldLayoutId id="2147483677" r:id="rId12"/>
    <p:sldLayoutId id="2147483673" r:id="rId13"/>
    <p:sldLayoutId id="2147483670" r:id="rId14"/>
    <p:sldLayoutId id="2147483671" r:id="rId15"/>
    <p:sldLayoutId id="2147483679" r:id="rId16"/>
    <p:sldLayoutId id="2147483682" r:id="rId17"/>
    <p:sldLayoutId id="2147483683" r:id="rId18"/>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microsoft.com/office/2018/10/relationships/comments" Target="../comments/modernComment_13F1_365B7626.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mailto:alexwyke@patient-view.com" TargetMode="External"/><Relationship Id="rId2" Type="http://schemas.openxmlformats.org/officeDocument/2006/relationships/image" Target="../media/image10.png"/><Relationship Id="rId1" Type="http://schemas.openxmlformats.org/officeDocument/2006/relationships/slideLayout" Target="../slideLayouts/slideLayout17.xml"/><Relationship Id="rId6" Type="http://schemas.openxmlformats.org/officeDocument/2006/relationships/hyperlink" Target="https://www.patient-view.com/contact-us/" TargetMode="External"/><Relationship Id="rId5" Type="http://schemas.openxmlformats.org/officeDocument/2006/relationships/hyperlink" Target="https://twitter.com/PatientView" TargetMode="External"/><Relationship Id="rId4" Type="http://schemas.openxmlformats.org/officeDocument/2006/relationships/hyperlink" Target="https://www.linkedin.com/company/patientview/"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microsoft.com/office/2018/10/relationships/comments" Target="../comments/modernComment_147C_8340280A.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microsoft.com/office/2018/10/relationships/comments" Target="../comments/modernComment_1485_9458B8B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1382" y="4360072"/>
            <a:ext cx="10568442" cy="2200275"/>
          </a:xfrm>
        </p:spPr>
        <p:txBody>
          <a:bodyPr>
            <a:normAutofit fontScale="90000"/>
          </a:bodyPr>
          <a:lstStyle/>
          <a:p>
            <a:r>
              <a:rPr lang="en-US" dirty="0"/>
              <a:t>THE CORPORATE REPUTATION OF PHARMA, 2022 ―FROM A PATIENT PERSPECTIVE</a:t>
            </a:r>
            <a:br>
              <a:rPr lang="en-US" dirty="0"/>
            </a:br>
            <a:br>
              <a:rPr lang="en-US" dirty="0"/>
            </a:br>
            <a:r>
              <a:rPr lang="en-US" sz="2700" cap="none" dirty="0"/>
              <a:t>An update to patient advocacy groups about the forthcoming 2022 survey</a:t>
            </a:r>
            <a:br>
              <a:rPr lang="en-US" dirty="0">
                <a:latin typeface="Candara"/>
              </a:rPr>
            </a:br>
            <a:br>
              <a:rPr lang="en-US" sz="2700" dirty="0"/>
            </a:br>
            <a:br>
              <a:rPr lang="en-US" sz="1800" dirty="0"/>
            </a:br>
            <a:br>
              <a:rPr lang="en-US" sz="1800" dirty="0"/>
            </a:br>
            <a:endParaRPr lang="en-GB" sz="2400" i="1" cap="none" dirty="0">
              <a:latin typeface="Calibri" panose="020F0502020204030204" pitchFamily="34" charset="0"/>
              <a:cs typeface="Calibri" panose="020F050202020403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9665" y="5570079"/>
            <a:ext cx="1080318" cy="1080318"/>
          </a:xfrm>
          <a:prstGeom prst="rect">
            <a:avLst/>
          </a:prstGeom>
        </p:spPr>
      </p:pic>
    </p:spTree>
    <p:extLst>
      <p:ext uri="{BB962C8B-B14F-4D97-AF65-F5344CB8AC3E}">
        <p14:creationId xmlns:p14="http://schemas.microsoft.com/office/powerpoint/2010/main" val="911963686"/>
      </p:ext>
    </p:extLst>
  </p:cSld>
  <p:clrMapOvr>
    <a:masterClrMapping/>
  </p:clrMapOvr>
  <p:extLst>
    <p:ext uri="{6950BFC3-D8DA-4A85-94F7-54DA5524770B}">
      <p188:commentRel xmlns:p188="http://schemas.microsoft.com/office/powerpoint/2018/8/main" r:id="rId2"/>
    </p:ext>
  </p:extLs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94B23A1-1885-87F6-79A7-2AAAAD706EE6}"/>
              </a:ext>
            </a:extLst>
          </p:cNvPr>
          <p:cNvSpPr/>
          <p:nvPr/>
        </p:nvSpPr>
        <p:spPr>
          <a:xfrm>
            <a:off x="0" y="362857"/>
            <a:ext cx="3889829" cy="64951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ubtitle 7">
            <a:extLst>
              <a:ext uri="{FF2B5EF4-FFF2-40B4-BE49-F238E27FC236}">
                <a16:creationId xmlns:a16="http://schemas.microsoft.com/office/drawing/2014/main" id="{79EDDA74-5686-3E49-B110-E7E20BAD145E}"/>
              </a:ext>
            </a:extLst>
          </p:cNvPr>
          <p:cNvSpPr>
            <a:spLocks noGrp="1"/>
          </p:cNvSpPr>
          <p:nvPr>
            <p:ph type="body" sz="half" idx="2"/>
          </p:nvPr>
        </p:nvSpPr>
        <p:spPr>
          <a:xfrm>
            <a:off x="609601" y="5534526"/>
            <a:ext cx="2852928" cy="839642"/>
          </a:xfrm>
        </p:spPr>
        <p:txBody>
          <a:bodyPr>
            <a:normAutofit/>
          </a:bodyPr>
          <a:lstStyle/>
          <a:p>
            <a:r>
              <a:rPr lang="en-US" i="1" dirty="0">
                <a:solidFill>
                  <a:srgbClr val="FFFFFF"/>
                </a:solidFill>
              </a:rPr>
              <a:t>‘Corporate Reputation of Pharma – </a:t>
            </a:r>
          </a:p>
          <a:p>
            <a:r>
              <a:rPr lang="en-US" i="1" dirty="0">
                <a:solidFill>
                  <a:srgbClr val="FFFFFF"/>
                </a:solidFill>
              </a:rPr>
              <a:t>from the Patient Perspective’ </a:t>
            </a:r>
          </a:p>
        </p:txBody>
      </p:sp>
      <p:sp>
        <p:nvSpPr>
          <p:cNvPr id="4" name="Title 3">
            <a:extLst>
              <a:ext uri="{FF2B5EF4-FFF2-40B4-BE49-F238E27FC236}">
                <a16:creationId xmlns:a16="http://schemas.microsoft.com/office/drawing/2014/main" id="{89D56CC9-52E8-F45F-4761-619BFCF61AB2}"/>
              </a:ext>
            </a:extLst>
          </p:cNvPr>
          <p:cNvSpPr>
            <a:spLocks noGrp="1"/>
          </p:cNvSpPr>
          <p:nvPr>
            <p:ph type="title"/>
          </p:nvPr>
        </p:nvSpPr>
        <p:spPr>
          <a:xfrm>
            <a:off x="518450" y="1888731"/>
            <a:ext cx="3151182" cy="2636920"/>
          </a:xfrm>
        </p:spPr>
        <p:txBody>
          <a:bodyPr/>
          <a:lstStyle/>
          <a:p>
            <a:r>
              <a:rPr lang="en-GB" sz="3600" dirty="0">
                <a:solidFill>
                  <a:schemeClr val="bg2"/>
                </a:solidFill>
              </a:rPr>
              <a:t>4. Key questions to assess pharma companies’ corporate reputation </a:t>
            </a:r>
          </a:p>
        </p:txBody>
      </p:sp>
      <p:pic>
        <p:nvPicPr>
          <p:cNvPr id="5" name="Picture 4" descr="Text&#10;&#10;Description automatically generated with low confidence">
            <a:extLst>
              <a:ext uri="{FF2B5EF4-FFF2-40B4-BE49-F238E27FC236}">
                <a16:creationId xmlns:a16="http://schemas.microsoft.com/office/drawing/2014/main" id="{56E31DFF-55E4-0396-8311-E0B1E91A18F7}"/>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9990" b="89999" l="4363" r="88552">
                        <a14:foregroundMark x1="31471" y1="33727" x2="30600" y2="66329"/>
                        <a14:foregroundMark x1="18461" y1="28395" x2="18461" y2="28395"/>
                        <a14:foregroundMark x1="33509" y1="77455" x2="21881" y2="82113"/>
                        <a14:foregroundMark x1="21881" y1="82113" x2="21881" y2="82113"/>
                        <a14:foregroundMark x1="10613" y1="48611" x2="10613" y2="48611"/>
                        <a14:foregroundMark x1="14537" y1="61672" x2="14537" y2="61672"/>
                        <a14:foregroundMark x1="12794" y1="57127" x2="12355" y2="60535"/>
                        <a14:foregroundMark x1="57708" y1="24986" x2="42444" y2="55541"/>
                        <a14:foregroundMark x1="42444" y1="55541" x2="42444" y2="55541"/>
                        <a14:foregroundMark x1="52329" y1="23625" x2="54684" y2="36326"/>
                        <a14:foregroundMark x1="54684" y1="36326" x2="62186" y2="28755"/>
                        <a14:foregroundMark x1="62186" y1="28755" x2="52243" y2="24738"/>
                        <a14:foregroundMark x1="52243" y1="24738" x2="53884" y2="38407"/>
                        <a14:foregroundMark x1="53884" y1="38407" x2="42415" y2="38733"/>
                        <a14:foregroundMark x1="42415" y1="38733" x2="44222" y2="52897"/>
                        <a14:foregroundMark x1="44222" y1="52897" x2="53582" y2="53628"/>
                        <a14:foregroundMark x1="53582" y1="53628" x2="55634" y2="40274"/>
                        <a14:foregroundMark x1="55634" y1="40274" x2="48564" y2="47902"/>
                        <a14:foregroundMark x1="48564" y1="47902" x2="40788" y2="41771"/>
                        <a14:foregroundMark x1="40788" y1="41771" x2="44654" y2="53966"/>
                        <a14:foregroundMark x1="44654" y1="53966" x2="49658" y2="38587"/>
                        <a14:foregroundMark x1="49658" y1="38587" x2="54266" y2="52087"/>
                        <a14:foregroundMark x1="54266" y1="52087" x2="45662" y2="55968"/>
                        <a14:foregroundMark x1="45662" y1="55968" x2="37375" y2="88705"/>
                        <a14:foregroundMark x1="37375" y1="88705" x2="39614" y2="71054"/>
                        <a14:foregroundMark x1="39614" y1="71054" x2="50961" y2="70413"/>
                        <a14:foregroundMark x1="50961" y1="70413" x2="38376" y2="62875"/>
                        <a14:foregroundMark x1="38376" y1="62875" x2="37706" y2="35043"/>
                        <a14:foregroundMark x1="37706" y1="35043" x2="22327" y2="16290"/>
                        <a14:foregroundMark x1="22327" y1="16290" x2="5321" y2="14062"/>
                        <a14:foregroundMark x1="5321" y1="14062" x2="5681" y2="61098"/>
                        <a14:foregroundMark x1="5681" y1="61098" x2="14321" y2="81663"/>
                        <a14:foregroundMark x1="14321" y1="81663" x2="20541" y2="63663"/>
                        <a14:foregroundMark x1="20541" y1="63663" x2="18576" y2="87445"/>
                        <a14:foregroundMark x1="18576" y1="87445" x2="17676" y2="66824"/>
                        <a14:foregroundMark x1="17676" y1="66824" x2="24307" y2="57217"/>
                        <a14:foregroundMark x1="24307" y1="57217" x2="29030" y2="40364"/>
                        <a14:foregroundMark x1="29030" y1="40364" x2="35777" y2="70368"/>
                        <a14:foregroundMark x1="35777" y1="70368" x2="48146" y2="49679"/>
                        <a14:foregroundMark x1="48146" y1="49679" x2="52682" y2="33187"/>
                        <a14:foregroundMark x1="52682" y1="33187" x2="53352" y2="23625"/>
                        <a14:foregroundMark x1="22097" y1="20441" x2="15991" y2="59534"/>
                        <a14:foregroundMark x1="15991" y1="59534" x2="14450" y2="38452"/>
                        <a14:foregroundMark x1="14450" y1="38452" x2="18857" y2="51738"/>
                        <a14:foregroundMark x1="18857" y1="51738" x2="28461" y2="40837"/>
                        <a14:foregroundMark x1="28461" y1="40837" x2="29901" y2="53853"/>
                        <a14:foregroundMark x1="29901" y1="53853" x2="34596" y2="43177"/>
                        <a14:foregroundMark x1="34596" y1="43177" x2="28944" y2="54719"/>
                        <a14:foregroundMark x1="28944" y1="54719" x2="26395" y2="33986"/>
                        <a14:foregroundMark x1="26395" y1="33986" x2="24739" y2="47114"/>
                        <a14:foregroundMark x1="24739" y1="47114" x2="27504" y2="34841"/>
                        <a14:foregroundMark x1="27504" y1="34841" x2="19958" y2="51839"/>
                        <a14:foregroundMark x1="19958" y1="51839" x2="12283" y2="56609"/>
                        <a14:foregroundMark x1="12283" y1="56609" x2="17820" y2="66352"/>
                        <a14:foregroundMark x1="17820" y1="66352" x2="17978" y2="41298"/>
                        <a14:foregroundMark x1="17978" y1="41298" x2="7207" y2="35505"/>
                        <a14:foregroundMark x1="7207" y1="35505" x2="15293" y2="38520"/>
                        <a14:foregroundMark x1="15293" y1="38520" x2="26661" y2="52739"/>
                        <a14:foregroundMark x1="26661" y1="52739" x2="38059" y2="57059"/>
                        <a14:foregroundMark x1="38059" y1="57059" x2="53496" y2="53268"/>
                        <a14:foregroundMark x1="51746" y1="72123" x2="50947" y2="81089"/>
                        <a14:foregroundMark x1="15624" y1="19080" x2="9086" y2="42749"/>
                        <a14:foregroundMark x1="9086" y1="42749" x2="7920" y2="27168"/>
                        <a14:foregroundMark x1="7920" y1="27168" x2="17301" y2="34863"/>
                        <a14:foregroundMark x1="17301" y1="34863" x2="4363" y2="39858"/>
                        <a14:foregroundMark x1="4363" y1="39858" x2="10584" y2="29193"/>
                        <a14:foregroundMark x1="10584" y1="29193" x2="14025" y2="30667"/>
                      </a14:backgroundRemoval>
                    </a14:imgEffect>
                  </a14:imgLayer>
                </a14:imgProps>
              </a:ext>
            </a:extLst>
          </a:blip>
          <a:srcRect l="1" r="20054"/>
          <a:stretch/>
        </p:blipFill>
        <p:spPr>
          <a:xfrm>
            <a:off x="4134872" y="644118"/>
            <a:ext cx="7447527" cy="5961715"/>
          </a:xfrm>
          <a:prstGeom prst="rect">
            <a:avLst/>
          </a:prstGeom>
        </p:spPr>
      </p:pic>
    </p:spTree>
    <p:extLst>
      <p:ext uri="{BB962C8B-B14F-4D97-AF65-F5344CB8AC3E}">
        <p14:creationId xmlns:p14="http://schemas.microsoft.com/office/powerpoint/2010/main" val="14397221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9B2B3-2234-AF95-40ED-2F059C75E8D9}"/>
              </a:ext>
            </a:extLst>
          </p:cNvPr>
          <p:cNvSpPr>
            <a:spLocks noGrp="1"/>
          </p:cNvSpPr>
          <p:nvPr>
            <p:ph type="title"/>
          </p:nvPr>
        </p:nvSpPr>
        <p:spPr>
          <a:xfrm>
            <a:off x="473979" y="499956"/>
            <a:ext cx="10972800" cy="990600"/>
          </a:xfrm>
        </p:spPr>
        <p:txBody>
          <a:bodyPr/>
          <a:lstStyle/>
          <a:p>
            <a:r>
              <a:rPr lang="en-GB" sz="3200" dirty="0"/>
              <a:t>Key questions to assess pharma companies’ corporate reputation </a:t>
            </a:r>
            <a:br>
              <a:rPr lang="en-GB" dirty="0"/>
            </a:br>
            <a:r>
              <a:rPr lang="en-GB" sz="2000" dirty="0"/>
              <a:t>Corporate reputation is defined as companies that meet the expectations of your patient organisation</a:t>
            </a:r>
            <a:br>
              <a:rPr lang="en-GB" dirty="0"/>
            </a:br>
            <a:endParaRPr lang="en-GB" dirty="0"/>
          </a:p>
        </p:txBody>
      </p:sp>
      <p:sp>
        <p:nvSpPr>
          <p:cNvPr id="9" name="Rectangle 8">
            <a:extLst>
              <a:ext uri="{FF2B5EF4-FFF2-40B4-BE49-F238E27FC236}">
                <a16:creationId xmlns:a16="http://schemas.microsoft.com/office/drawing/2014/main" id="{A76202A0-F07E-E2F7-030B-883158FD6FFE}"/>
              </a:ext>
            </a:extLst>
          </p:cNvPr>
          <p:cNvSpPr/>
          <p:nvPr/>
        </p:nvSpPr>
        <p:spPr>
          <a:xfrm>
            <a:off x="4836695" y="1490556"/>
            <a:ext cx="1828800" cy="536744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picture containing chart&#10;&#10;Description automatically generated">
            <a:extLst>
              <a:ext uri="{FF2B5EF4-FFF2-40B4-BE49-F238E27FC236}">
                <a16:creationId xmlns:a16="http://schemas.microsoft.com/office/drawing/2014/main" id="{B3B306A7-B74D-3041-C950-AE4A9393B80E}"/>
              </a:ext>
            </a:extLst>
          </p:cNvPr>
          <p:cNvPicPr>
            <a:picLocks noChangeAspect="1"/>
          </p:cNvPicPr>
          <p:nvPr/>
        </p:nvPicPr>
        <p:blipFill>
          <a:blip r:embed="rId2"/>
          <a:stretch>
            <a:fillRect/>
          </a:stretch>
        </p:blipFill>
        <p:spPr>
          <a:xfrm>
            <a:off x="3085084" y="1577660"/>
            <a:ext cx="5332021" cy="5019341"/>
          </a:xfrm>
          <a:prstGeom prst="rect">
            <a:avLst/>
          </a:prstGeom>
        </p:spPr>
      </p:pic>
    </p:spTree>
    <p:extLst>
      <p:ext uri="{BB962C8B-B14F-4D97-AF65-F5344CB8AC3E}">
        <p14:creationId xmlns:p14="http://schemas.microsoft.com/office/powerpoint/2010/main" val="1033617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3C40E-48DB-DB6E-40A3-3C647501AAC4}"/>
              </a:ext>
            </a:extLst>
          </p:cNvPr>
          <p:cNvSpPr>
            <a:spLocks noGrp="1"/>
          </p:cNvSpPr>
          <p:nvPr>
            <p:ph type="title"/>
          </p:nvPr>
        </p:nvSpPr>
        <p:spPr/>
        <p:txBody>
          <a:bodyPr/>
          <a:lstStyle/>
          <a:p>
            <a:r>
              <a:rPr lang="en-GB" dirty="0"/>
              <a:t>Why the changes for the 2022 survey?</a:t>
            </a:r>
            <a:br>
              <a:rPr lang="en-GB" dirty="0"/>
            </a:br>
            <a:br>
              <a:rPr lang="en-GB" sz="1800" dirty="0"/>
            </a:br>
            <a:r>
              <a:rPr lang="en-GB" sz="2000" dirty="0">
                <a:sym typeface="Wingdings" panose="05000000000000000000" pitchFamily="2" charset="2"/>
              </a:rPr>
              <a:t> </a:t>
            </a:r>
            <a:r>
              <a:rPr lang="en-GB" sz="1800" dirty="0">
                <a:solidFill>
                  <a:schemeClr val="accent6"/>
                </a:solidFill>
                <a:sym typeface="Wingdings" panose="05000000000000000000" pitchFamily="2" charset="2"/>
              </a:rPr>
              <a:t>Although the Covid-19 pandemic continues to influence the healthcare landscape, the more-pressing, long-term, pre-Covid needs of patients have returned to the fore in 2022—hence, we have removed the 2021 ‘Corporate Reputation’ survey’s question on </a:t>
            </a:r>
            <a:r>
              <a:rPr lang="en-GB" sz="1800" b="1" dirty="0">
                <a:solidFill>
                  <a:schemeClr val="tx1">
                    <a:lumMod val="90000"/>
                    <a:lumOff val="10000"/>
                  </a:schemeClr>
                </a:solidFill>
                <a:latin typeface="+mn-lt"/>
                <a:sym typeface="Wingdings" panose="05000000000000000000" pitchFamily="2" charset="2"/>
              </a:rPr>
              <a:t>‘company support for patients during the pandemic’, </a:t>
            </a:r>
            <a:r>
              <a:rPr lang="en-GB" sz="1800" dirty="0">
                <a:solidFill>
                  <a:schemeClr val="accent6"/>
                </a:solidFill>
                <a:sym typeface="Wingdings" panose="05000000000000000000" pitchFamily="2" charset="2"/>
              </a:rPr>
              <a:t>to add emphasis to the importance of the remaining indicators </a:t>
            </a:r>
            <a:r>
              <a:rPr lang="en-GB" sz="1800" dirty="0">
                <a:solidFill>
                  <a:srgbClr val="FF3300"/>
                </a:solidFill>
                <a:sym typeface="Wingdings" panose="05000000000000000000" pitchFamily="2" charset="2"/>
              </a:rPr>
              <a:t>.</a:t>
            </a:r>
            <a:br>
              <a:rPr lang="en-GB" sz="1800" dirty="0">
                <a:solidFill>
                  <a:schemeClr val="accent6"/>
                </a:solidFill>
                <a:sym typeface="Wingdings" panose="05000000000000000000" pitchFamily="2" charset="2"/>
              </a:rPr>
            </a:br>
            <a:br>
              <a:rPr lang="en-GB" sz="1000" dirty="0">
                <a:solidFill>
                  <a:schemeClr val="accent6"/>
                </a:solidFill>
                <a:sym typeface="Wingdings" panose="05000000000000000000" pitchFamily="2" charset="2"/>
              </a:rPr>
            </a:br>
            <a:r>
              <a:rPr lang="en-GB" sz="2000" dirty="0">
                <a:sym typeface="Wingdings" panose="05000000000000000000" pitchFamily="2" charset="2"/>
              </a:rPr>
              <a:t> </a:t>
            </a:r>
            <a:r>
              <a:rPr lang="en-GB" sz="1800" dirty="0">
                <a:solidFill>
                  <a:schemeClr val="accent6"/>
                </a:solidFill>
              </a:rPr>
              <a:t>One of the survey’s 2022 changes reflecting the new perspectives of patient groups, post pandemic, is the subject of ‘</a:t>
            </a:r>
            <a:r>
              <a:rPr lang="en-GB" sz="1800" b="1" dirty="0">
                <a:solidFill>
                  <a:schemeClr val="tx1">
                    <a:lumMod val="90000"/>
                    <a:lumOff val="10000"/>
                  </a:schemeClr>
                </a:solidFill>
                <a:latin typeface="+mn-lt"/>
              </a:rPr>
              <a:t>gaining access to medicines</a:t>
            </a:r>
            <a:r>
              <a:rPr lang="en-GB" sz="1800" dirty="0">
                <a:solidFill>
                  <a:schemeClr val="accent6"/>
                </a:solidFill>
              </a:rPr>
              <a:t>’—whether this be addressing drug shortages; continued access to treatment, post-clinical trial; or negotiating reimbursements with regulatory agencies to ensure that novel medicines reach patients. We hope that the feedback provided by patient groups responding to the 2022 survey will better define what patients mean by the phrase ‘more-equitable access to medicines’.</a:t>
            </a:r>
            <a:br>
              <a:rPr lang="en-GB" sz="1800" dirty="0">
                <a:solidFill>
                  <a:schemeClr val="accent6"/>
                </a:solidFill>
              </a:rPr>
            </a:br>
            <a:br>
              <a:rPr kumimoji="0" lang="en-GB" sz="1000" b="0" i="0" u="none" strike="noStrike" kern="1200" cap="none" spc="-100" normalizeH="0" baseline="0" noProof="0" dirty="0">
                <a:ln>
                  <a:noFill/>
                </a:ln>
                <a:solidFill>
                  <a:srgbClr val="000000"/>
                </a:solidFill>
                <a:effectLst/>
                <a:uLnTx/>
                <a:uFillTx/>
                <a:latin typeface="Calibri Light"/>
                <a:ea typeface="+mj-ea"/>
                <a:cs typeface="+mj-cs"/>
              </a:rPr>
            </a:br>
            <a:r>
              <a:rPr kumimoji="0" lang="en-GB" sz="2000" b="0" i="0" u="none" strike="noStrike" kern="1200" cap="none" spc="-100" normalizeH="0" baseline="0" noProof="0" dirty="0">
                <a:ln>
                  <a:noFill/>
                </a:ln>
                <a:solidFill>
                  <a:srgbClr val="D29D44"/>
                </a:solidFill>
                <a:effectLst/>
                <a:uLnTx/>
                <a:uFillTx/>
                <a:latin typeface="Calibri Light"/>
                <a:ea typeface="+mj-ea"/>
                <a:cs typeface="+mj-cs"/>
                <a:sym typeface="Wingdings" panose="05000000000000000000" pitchFamily="2" charset="2"/>
              </a:rPr>
              <a:t></a:t>
            </a:r>
            <a:r>
              <a:rPr kumimoji="0" lang="en-GB" sz="2000" b="0" i="0" u="none" strike="noStrike" kern="1200" cap="none" spc="-100" normalizeH="0" baseline="0" noProof="0" dirty="0">
                <a:ln>
                  <a:noFill/>
                </a:ln>
                <a:solidFill>
                  <a:srgbClr val="074059"/>
                </a:solidFill>
                <a:effectLst/>
                <a:uLnTx/>
                <a:uFillTx/>
                <a:latin typeface="Calibri Light"/>
                <a:ea typeface="+mj-ea"/>
                <a:cs typeface="+mj-cs"/>
                <a:sym typeface="Wingdings" panose="05000000000000000000" pitchFamily="2" charset="2"/>
              </a:rPr>
              <a:t> </a:t>
            </a:r>
            <a:r>
              <a:rPr kumimoji="0" lang="en-GB" sz="1800" b="0" i="0" u="none" strike="noStrike" kern="1200" cap="none" spc="-100" normalizeH="0" baseline="0" noProof="0" dirty="0">
                <a:ln>
                  <a:noFill/>
                </a:ln>
                <a:solidFill>
                  <a:srgbClr val="000000"/>
                </a:solidFill>
                <a:effectLst/>
                <a:uLnTx/>
                <a:uFillTx/>
                <a:latin typeface="Calibri Light"/>
                <a:ea typeface="+mj-ea"/>
                <a:cs typeface="+mj-cs"/>
                <a:sym typeface="Wingdings" panose="05000000000000000000" pitchFamily="2" charset="2"/>
              </a:rPr>
              <a:t>Increasingly, companies are also seeking to develop more-extensive measures to determine the quality of their relationships with patient organisations—which is why we have expanded the ‘</a:t>
            </a:r>
            <a:r>
              <a:rPr kumimoji="0" lang="en-GB" sz="1800" b="1" i="0" u="none" strike="noStrike" kern="1200" cap="none" spc="-100" normalizeH="0" baseline="0" noProof="0" dirty="0">
                <a:ln>
                  <a:noFill/>
                </a:ln>
                <a:solidFill>
                  <a:schemeClr val="tx1">
                    <a:lumMod val="90000"/>
                    <a:lumOff val="10000"/>
                  </a:schemeClr>
                </a:solidFill>
                <a:effectLst/>
                <a:uLnTx/>
                <a:uFillTx/>
                <a:latin typeface="+mn-lt"/>
                <a:ea typeface="+mj-ea"/>
                <a:cs typeface="+mj-cs"/>
                <a:sym typeface="Wingdings" panose="05000000000000000000" pitchFamily="2" charset="2"/>
              </a:rPr>
              <a:t>patient-relations</a:t>
            </a:r>
            <a:r>
              <a:rPr kumimoji="0" lang="en-GB" sz="1800" b="0" i="0" u="none" strike="noStrike" kern="1200" cap="none" spc="-100" normalizeH="0" baseline="0" noProof="0" dirty="0">
                <a:ln>
                  <a:noFill/>
                </a:ln>
                <a:solidFill>
                  <a:srgbClr val="000000"/>
                </a:solidFill>
                <a:effectLst/>
                <a:uLnTx/>
                <a:uFillTx/>
                <a:latin typeface="Calibri Light"/>
                <a:ea typeface="+mj-ea"/>
                <a:cs typeface="+mj-cs"/>
                <a:sym typeface="Wingdings" panose="05000000000000000000" pitchFamily="2" charset="2"/>
              </a:rPr>
              <a:t>’ element of the questionnaire to accommodate this need.</a:t>
            </a:r>
            <a:br>
              <a:rPr kumimoji="0" lang="en-GB" sz="1800" b="0" i="0" u="none" strike="noStrike" kern="1200" cap="none" spc="-100" normalizeH="0" baseline="0" noProof="0" dirty="0">
                <a:ln>
                  <a:noFill/>
                </a:ln>
                <a:solidFill>
                  <a:srgbClr val="000000"/>
                </a:solidFill>
                <a:effectLst/>
                <a:uLnTx/>
                <a:uFillTx/>
                <a:latin typeface="Calibri Light"/>
                <a:ea typeface="+mj-ea"/>
                <a:cs typeface="+mj-cs"/>
              </a:rPr>
            </a:br>
            <a:br>
              <a:rPr lang="en-GB" sz="1000" dirty="0">
                <a:solidFill>
                  <a:schemeClr val="accent6"/>
                </a:solidFill>
              </a:rPr>
            </a:br>
            <a:br>
              <a:rPr lang="en-GB" sz="2000" dirty="0">
                <a:solidFill>
                  <a:schemeClr val="accent6"/>
                </a:solidFill>
                <a:sym typeface="Wingdings" panose="05000000000000000000" pitchFamily="2" charset="2"/>
              </a:rPr>
            </a:br>
            <a:endParaRPr lang="en-GB" sz="1800" dirty="0">
              <a:solidFill>
                <a:schemeClr val="accent6"/>
              </a:solidFill>
            </a:endParaRPr>
          </a:p>
        </p:txBody>
      </p:sp>
      <p:cxnSp>
        <p:nvCxnSpPr>
          <p:cNvPr id="4" name="Straight Connector 3">
            <a:extLst>
              <a:ext uri="{FF2B5EF4-FFF2-40B4-BE49-F238E27FC236}">
                <a16:creationId xmlns:a16="http://schemas.microsoft.com/office/drawing/2014/main" id="{7ABC5ADE-E8D0-D601-4CA4-4AA193AF1892}"/>
              </a:ext>
            </a:extLst>
          </p:cNvPr>
          <p:cNvCxnSpPr>
            <a:cxnSpLocks/>
          </p:cNvCxnSpPr>
          <p:nvPr/>
        </p:nvCxnSpPr>
        <p:spPr>
          <a:xfrm>
            <a:off x="0" y="6392092"/>
            <a:ext cx="10728960" cy="0"/>
          </a:xfrm>
          <a:prstGeom prst="line">
            <a:avLst/>
          </a:prstGeom>
          <a:ln w="53975">
            <a:solidFill>
              <a:srgbClr val="D95476"/>
            </a:solidFill>
          </a:ln>
        </p:spPr>
        <p:style>
          <a:lnRef idx="1">
            <a:schemeClr val="accent1"/>
          </a:lnRef>
          <a:fillRef idx="0">
            <a:schemeClr val="accent1"/>
          </a:fillRef>
          <a:effectRef idx="0">
            <a:schemeClr val="accent1"/>
          </a:effectRef>
          <a:fontRef idx="minor">
            <a:schemeClr val="tx1"/>
          </a:fontRef>
        </p:style>
      </p:cxnSp>
      <p:pic>
        <p:nvPicPr>
          <p:cNvPr id="5" name="Picture 4" descr="Text&#10;&#10;Description automatically generated">
            <a:extLst>
              <a:ext uri="{FF2B5EF4-FFF2-40B4-BE49-F238E27FC236}">
                <a16:creationId xmlns:a16="http://schemas.microsoft.com/office/drawing/2014/main" id="{F17917DA-2509-6077-5CBF-C7B82240F3EA}"/>
              </a:ext>
            </a:extLst>
          </p:cNvPr>
          <p:cNvPicPr>
            <a:picLocks noChangeAspect="1"/>
          </p:cNvPicPr>
          <p:nvPr/>
        </p:nvPicPr>
        <p:blipFill>
          <a:blip r:embed="rId2"/>
          <a:stretch>
            <a:fillRect/>
          </a:stretch>
        </p:blipFill>
        <p:spPr>
          <a:xfrm>
            <a:off x="10928355" y="6030903"/>
            <a:ext cx="722377" cy="722377"/>
          </a:xfrm>
          <a:prstGeom prst="rect">
            <a:avLst/>
          </a:prstGeom>
        </p:spPr>
      </p:pic>
    </p:spTree>
    <p:extLst>
      <p:ext uri="{BB962C8B-B14F-4D97-AF65-F5344CB8AC3E}">
        <p14:creationId xmlns:p14="http://schemas.microsoft.com/office/powerpoint/2010/main" val="35561300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909963"/>
            <a:ext cx="10363200" cy="2200275"/>
          </a:xfrm>
        </p:spPr>
        <p:txBody>
          <a:bodyPr>
            <a:normAutofit fontScale="90000"/>
          </a:bodyPr>
          <a:lstStyle/>
          <a:p>
            <a:r>
              <a:rPr lang="en-GB" dirty="0"/>
              <a:t>5. </a:t>
            </a:r>
            <a:r>
              <a:rPr lang="en-GB" sz="4800" dirty="0"/>
              <a:t>How to take part</a:t>
            </a:r>
            <a:br>
              <a:rPr lang="en-GB" sz="4800" dirty="0"/>
            </a:br>
            <a:br>
              <a:rPr lang="en-GB" sz="2700" cap="none" dirty="0"/>
            </a:br>
            <a:r>
              <a:rPr lang="en-GB" sz="2800" cap="none" dirty="0"/>
              <a:t>How to take part in the Corporate Reputation of Pharma 2022/2023 survey.</a:t>
            </a:r>
            <a:br>
              <a:rPr lang="en-GB" sz="2800" cap="none" dirty="0"/>
            </a:br>
            <a:br>
              <a:rPr lang="en-US" sz="2700" cap="none" dirty="0"/>
            </a:br>
            <a:br>
              <a:rPr lang="en-US" sz="1800" dirty="0"/>
            </a:br>
            <a:endParaRPr lang="en-GB" sz="2400" i="1" cap="none" dirty="0">
              <a:latin typeface="Calibri" panose="020F0502020204030204" pitchFamily="34" charset="0"/>
              <a:cs typeface="Calibri" panose="020F050202020403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79665" y="5570079"/>
            <a:ext cx="1080318" cy="1080318"/>
          </a:xfrm>
          <a:prstGeom prst="rect">
            <a:avLst/>
          </a:prstGeom>
        </p:spPr>
      </p:pic>
    </p:spTree>
    <p:extLst>
      <p:ext uri="{BB962C8B-B14F-4D97-AF65-F5344CB8AC3E}">
        <p14:creationId xmlns:p14="http://schemas.microsoft.com/office/powerpoint/2010/main" val="11625228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F0073951-13C4-59FB-1D83-B72644319349}"/>
              </a:ext>
            </a:extLst>
          </p:cNvPr>
          <p:cNvPicPr>
            <a:picLocks noGrp="1" noChangeAspect="1"/>
          </p:cNvPicPr>
          <p:nvPr>
            <p:ph type="pic" sz="quarter" idx="10"/>
          </p:nvPr>
        </p:nvPicPr>
        <p:blipFill>
          <a:blip r:embed="rId2"/>
          <a:srcRect l="1458" r="1458"/>
          <a:stretch>
            <a:fillRect/>
          </a:stretch>
        </p:blipFill>
        <p:spPr/>
      </p:pic>
      <p:sp>
        <p:nvSpPr>
          <p:cNvPr id="3" name="Title 2">
            <a:extLst>
              <a:ext uri="{FF2B5EF4-FFF2-40B4-BE49-F238E27FC236}">
                <a16:creationId xmlns:a16="http://schemas.microsoft.com/office/drawing/2014/main" id="{A3876A83-49A3-0AB5-8EE5-4CE84736714D}"/>
              </a:ext>
            </a:extLst>
          </p:cNvPr>
          <p:cNvSpPr>
            <a:spLocks noGrp="1"/>
          </p:cNvSpPr>
          <p:nvPr>
            <p:ph type="title"/>
          </p:nvPr>
        </p:nvSpPr>
        <p:spPr>
          <a:xfrm>
            <a:off x="838200" y="513805"/>
            <a:ext cx="9232232" cy="584699"/>
          </a:xfrm>
        </p:spPr>
        <p:txBody>
          <a:bodyPr>
            <a:normAutofit fontScale="90000"/>
          </a:bodyPr>
          <a:lstStyle/>
          <a:p>
            <a:r>
              <a:rPr lang="en-GB" dirty="0"/>
              <a:t>How to take part</a:t>
            </a:r>
            <a:br>
              <a:rPr lang="en-GB" dirty="0"/>
            </a:br>
            <a:r>
              <a:rPr lang="en-GB" sz="2200" dirty="0"/>
              <a:t>— </a:t>
            </a:r>
            <a:r>
              <a:rPr lang="en-GB" sz="2400" cap="none" dirty="0"/>
              <a:t>How to take part in the Corporate Reputation of Pharma 2022/2023 survey.</a:t>
            </a:r>
            <a:br>
              <a:rPr lang="en-GB" sz="2400" cap="none" dirty="0"/>
            </a:br>
            <a:br>
              <a:rPr lang="en-US" sz="2400" cap="none" dirty="0"/>
            </a:br>
            <a:endParaRPr lang="en-GB" sz="2200" dirty="0"/>
          </a:p>
        </p:txBody>
      </p:sp>
      <p:sp>
        <p:nvSpPr>
          <p:cNvPr id="4" name="Content Placeholder 3">
            <a:extLst>
              <a:ext uri="{FF2B5EF4-FFF2-40B4-BE49-F238E27FC236}">
                <a16:creationId xmlns:a16="http://schemas.microsoft.com/office/drawing/2014/main" id="{92CDEA90-60E9-FBBE-6C04-A8F69ACA0A9B}"/>
              </a:ext>
            </a:extLst>
          </p:cNvPr>
          <p:cNvSpPr>
            <a:spLocks noGrp="1"/>
          </p:cNvSpPr>
          <p:nvPr>
            <p:ph idx="1"/>
          </p:nvPr>
        </p:nvSpPr>
        <p:spPr>
          <a:xfrm>
            <a:off x="838199" y="1517444"/>
            <a:ext cx="7198895" cy="4554572"/>
          </a:xfrm>
        </p:spPr>
        <p:txBody>
          <a:bodyPr>
            <a:normAutofit/>
          </a:bodyPr>
          <a:lstStyle/>
          <a:p>
            <a:r>
              <a:rPr lang="en-GB" sz="1600" dirty="0"/>
              <a:t>Contact </a:t>
            </a:r>
            <a:r>
              <a:rPr lang="en-GB" sz="1600" dirty="0">
                <a:hlinkClick r:id="rId3"/>
              </a:rPr>
              <a:t>alexwyke@patient-view.com</a:t>
            </a:r>
            <a:r>
              <a:rPr lang="en-GB" sz="1600" dirty="0"/>
              <a:t> to be added to the mailing list to receive the survey link for your geography/language, and reminders to take the survey before it closes. </a:t>
            </a:r>
          </a:p>
          <a:p>
            <a:endParaRPr lang="en-GB" sz="1600" dirty="0"/>
          </a:p>
          <a:p>
            <a:r>
              <a:rPr lang="en-GB" sz="1600" dirty="0"/>
              <a:t>Follow us on </a:t>
            </a:r>
            <a:r>
              <a:rPr lang="en-GB" sz="1600" dirty="0">
                <a:hlinkClick r:id="rId4"/>
              </a:rPr>
              <a:t>LinkedIn</a:t>
            </a:r>
            <a:r>
              <a:rPr lang="en-GB" sz="1600" dirty="0"/>
              <a:t> or </a:t>
            </a:r>
            <a:r>
              <a:rPr lang="en-GB" sz="1600" dirty="0">
                <a:hlinkClick r:id="rId5"/>
              </a:rPr>
              <a:t>Twitter</a:t>
            </a:r>
            <a:r>
              <a:rPr lang="en-GB" sz="1600" dirty="0"/>
              <a:t> to keep up with survey news.</a:t>
            </a:r>
          </a:p>
          <a:p>
            <a:endParaRPr lang="en-GB" sz="1600" dirty="0"/>
          </a:p>
          <a:p>
            <a:r>
              <a:rPr lang="en-GB" sz="1600" dirty="0"/>
              <a:t>Get in touch with </a:t>
            </a:r>
            <a:r>
              <a:rPr lang="en-GB" sz="1600" dirty="0">
                <a:hlinkClick r:id="rId6"/>
              </a:rPr>
              <a:t>PatientView</a:t>
            </a:r>
            <a:r>
              <a:rPr lang="en-GB" sz="1600" dirty="0"/>
              <a:t> directly if you have not yet taken the survey, and get involved before it closes at the end of February. </a:t>
            </a:r>
          </a:p>
          <a:p>
            <a:endParaRPr lang="en-GB" sz="1600" dirty="0"/>
          </a:p>
        </p:txBody>
      </p:sp>
    </p:spTree>
    <p:extLst>
      <p:ext uri="{BB962C8B-B14F-4D97-AF65-F5344CB8AC3E}">
        <p14:creationId xmlns:p14="http://schemas.microsoft.com/office/powerpoint/2010/main" val="25005387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itle 1"/>
          <p:cNvSpPr txBox="1">
            <a:spLocks/>
          </p:cNvSpPr>
          <p:nvPr/>
        </p:nvSpPr>
        <p:spPr>
          <a:xfrm>
            <a:off x="3191058" y="999553"/>
            <a:ext cx="7541038" cy="3830017"/>
          </a:xfrm>
          <a:prstGeom prst="rect">
            <a:avLst/>
          </a:prstGeom>
          <a:solidFill>
            <a:schemeClr val="tx1"/>
          </a:solid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dirty="0">
                <a:solidFill>
                  <a:srgbClr val="FFFFFF"/>
                </a:solidFill>
                <a:cs typeface="Calibri" panose="020F0502020204030204" pitchFamily="34" charset="0"/>
              </a:rPr>
              <a:t>Please do not hesitate to get in touch,</a:t>
            </a:r>
          </a:p>
          <a:p>
            <a:r>
              <a:rPr lang="en-GB" sz="2800" dirty="0">
                <a:solidFill>
                  <a:srgbClr val="FFFFFF"/>
                </a:solidFill>
                <a:cs typeface="Calibri" panose="020F0502020204030204" pitchFamily="34" charset="0"/>
              </a:rPr>
              <a:t>should you have further questions</a:t>
            </a:r>
            <a:r>
              <a:rPr lang="en-GB" sz="2800" cap="all" dirty="0">
                <a:solidFill>
                  <a:srgbClr val="FFFFFF"/>
                </a:solidFill>
                <a:cs typeface="Calibri" panose="020F0502020204030204" pitchFamily="34" charset="0"/>
              </a:rPr>
              <a:t>:</a:t>
            </a:r>
          </a:p>
          <a:p>
            <a:endParaRPr lang="en-GB" sz="3600" cap="all" dirty="0">
              <a:solidFill>
                <a:srgbClr val="FFFFFF"/>
              </a:solidFill>
              <a:cs typeface="Calibri" panose="020F0502020204030204" pitchFamily="34" charset="0"/>
            </a:endParaRPr>
          </a:p>
          <a:p>
            <a:r>
              <a:rPr lang="en-GB" sz="2800" dirty="0" err="1">
                <a:solidFill>
                  <a:srgbClr val="FFFFFF"/>
                </a:solidFill>
                <a:cs typeface="Calibri" panose="020F0502020204030204" pitchFamily="34" charset="0"/>
              </a:rPr>
              <a:t>alexwyke</a:t>
            </a:r>
            <a:r>
              <a:rPr lang="en-GB" sz="2800" dirty="0">
                <a:solidFill>
                  <a:srgbClr val="FFFFFF"/>
                </a:solidFill>
                <a:cs typeface="Calibri" panose="020F0502020204030204" pitchFamily="34" charset="0"/>
              </a:rPr>
              <a:t>  @ patient-</a:t>
            </a:r>
            <a:r>
              <a:rPr lang="en-GB" sz="2800" dirty="0" err="1">
                <a:solidFill>
                  <a:srgbClr val="FFFFFF"/>
                </a:solidFill>
                <a:cs typeface="Calibri" panose="020F0502020204030204" pitchFamily="34" charset="0"/>
              </a:rPr>
              <a:t>view.com</a:t>
            </a:r>
            <a:endParaRPr lang="en-GB" sz="2800" dirty="0">
              <a:solidFill>
                <a:srgbClr val="FFFFFF"/>
              </a:solidFill>
              <a:cs typeface="Calibri" panose="020F0502020204030204" pitchFamily="34" charset="0"/>
            </a:endParaRPr>
          </a:p>
          <a:p>
            <a:endParaRPr lang="en-GB" sz="1000" dirty="0">
              <a:solidFill>
                <a:srgbClr val="FFFFFF"/>
              </a:solidFill>
            </a:endParaRPr>
          </a:p>
          <a:p>
            <a:r>
              <a:rPr lang="en-GB" sz="2400" i="1" dirty="0">
                <a:solidFill>
                  <a:srgbClr val="FFFFFF"/>
                </a:solidFill>
                <a:cs typeface="Calibri" panose="020F0502020204030204" pitchFamily="34" charset="0"/>
              </a:rPr>
              <a:t>or</a:t>
            </a:r>
          </a:p>
          <a:p>
            <a:endParaRPr lang="en-GB" sz="1000" dirty="0">
              <a:solidFill>
                <a:srgbClr val="FFFFFF"/>
              </a:solidFill>
              <a:cs typeface="Calibri" panose="020F0502020204030204" pitchFamily="34" charset="0"/>
            </a:endParaRPr>
          </a:p>
          <a:p>
            <a:r>
              <a:rPr lang="en-GB" sz="2800" dirty="0" err="1">
                <a:solidFill>
                  <a:srgbClr val="FFFFFF"/>
                </a:solidFill>
                <a:cs typeface="Calibri" panose="020F0502020204030204" pitchFamily="34" charset="0"/>
              </a:rPr>
              <a:t>mat.patientview</a:t>
            </a:r>
            <a:r>
              <a:rPr lang="en-GB" sz="2800" dirty="0">
                <a:solidFill>
                  <a:srgbClr val="FFFFFF"/>
                </a:solidFill>
                <a:cs typeface="Calibri" panose="020F0502020204030204" pitchFamily="34" charset="0"/>
              </a:rPr>
              <a:t> @ protonmail.com</a:t>
            </a:r>
            <a:endParaRPr lang="en-GB" sz="2100" i="1" cap="all" dirty="0">
              <a:solidFill>
                <a:srgbClr val="FFFFFF"/>
              </a:solidFill>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1236" y="1054499"/>
            <a:ext cx="1943236" cy="1915008"/>
          </a:xfrm>
          <a:prstGeom prst="rect">
            <a:avLst/>
          </a:prstGeom>
        </p:spPr>
      </p:pic>
    </p:spTree>
    <p:extLst>
      <p:ext uri="{BB962C8B-B14F-4D97-AF65-F5344CB8AC3E}">
        <p14:creationId xmlns:p14="http://schemas.microsoft.com/office/powerpoint/2010/main" val="1590746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88C39-CE60-804A-88F9-9D3B27869145}"/>
              </a:ext>
            </a:extLst>
          </p:cNvPr>
          <p:cNvSpPr>
            <a:spLocks noGrp="1"/>
          </p:cNvSpPr>
          <p:nvPr>
            <p:ph type="title"/>
          </p:nvPr>
        </p:nvSpPr>
        <p:spPr>
          <a:xfrm>
            <a:off x="609600" y="882316"/>
            <a:ext cx="10972800" cy="990600"/>
          </a:xfrm>
        </p:spPr>
        <p:txBody>
          <a:bodyPr>
            <a:normAutofit fontScale="90000"/>
          </a:bodyPr>
          <a:lstStyle/>
          <a:p>
            <a:r>
              <a:rPr lang="en-GB" sz="3600" dirty="0"/>
              <a:t>Contents </a:t>
            </a:r>
            <a:br>
              <a:rPr lang="en-GB" sz="3600" dirty="0"/>
            </a:br>
            <a:br>
              <a:rPr lang="en-GB" sz="3600" dirty="0"/>
            </a:br>
            <a:r>
              <a:rPr lang="en-GB" sz="2400" dirty="0"/>
              <a:t>1. About this survey</a:t>
            </a:r>
            <a:br>
              <a:rPr lang="en-GB" sz="2400" dirty="0"/>
            </a:br>
            <a:r>
              <a:rPr lang="en-GB" sz="2400" dirty="0"/>
              <a:t>2. Why are the opinions of patient groups critical for change?</a:t>
            </a:r>
            <a:br>
              <a:rPr lang="en-GB" sz="2400" dirty="0"/>
            </a:br>
            <a:r>
              <a:rPr lang="en-GB" sz="2400" dirty="0"/>
              <a:t>3. Why should patient groups take the </a:t>
            </a:r>
            <a:r>
              <a:rPr lang="en-GB" sz="2400" dirty="0" err="1"/>
              <a:t>PatientView</a:t>
            </a:r>
            <a:r>
              <a:rPr lang="en-GB" sz="2400" dirty="0"/>
              <a:t> survey?</a:t>
            </a:r>
            <a:br>
              <a:rPr lang="en-GB" sz="2400" dirty="0"/>
            </a:br>
            <a:r>
              <a:rPr lang="en-GB" sz="2400" dirty="0"/>
              <a:t>4. </a:t>
            </a:r>
            <a:r>
              <a:rPr lang="en-GB" sz="2400"/>
              <a:t>Key questions to assess pharma companies’ corporate reputation </a:t>
            </a:r>
            <a:br>
              <a:rPr lang="en-GB" sz="2400"/>
            </a:br>
            <a:r>
              <a:rPr lang="en-GB" sz="2400"/>
              <a:t>5</a:t>
            </a:r>
            <a:r>
              <a:rPr lang="en-GB" sz="2400" dirty="0"/>
              <a:t>. How to take part in the Corporate Reputation of Pharma 2022/2023 survey.</a:t>
            </a:r>
            <a:br>
              <a:rPr lang="en-GB" sz="2400" dirty="0"/>
            </a:br>
            <a:r>
              <a:rPr lang="en-GB" sz="2400" dirty="0"/>
              <a:t> </a:t>
            </a:r>
            <a:br>
              <a:rPr lang="en-GB" sz="2400" dirty="0"/>
            </a:br>
            <a:br>
              <a:rPr lang="en-GB" sz="700" dirty="0"/>
            </a:br>
            <a:br>
              <a:rPr lang="en-GB" sz="1800" dirty="0"/>
            </a:br>
            <a:br>
              <a:rPr lang="en-GB" sz="3600" dirty="0"/>
            </a:br>
            <a:endParaRPr lang="en-GB" sz="3600" dirty="0"/>
          </a:p>
        </p:txBody>
      </p:sp>
    </p:spTree>
    <p:extLst>
      <p:ext uri="{BB962C8B-B14F-4D97-AF65-F5344CB8AC3E}">
        <p14:creationId xmlns:p14="http://schemas.microsoft.com/office/powerpoint/2010/main" val="1248945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4EA83C8-AEB1-FEA5-08F9-937E17906E20}"/>
              </a:ext>
            </a:extLst>
          </p:cNvPr>
          <p:cNvSpPr/>
          <p:nvPr/>
        </p:nvSpPr>
        <p:spPr>
          <a:xfrm>
            <a:off x="0" y="362857"/>
            <a:ext cx="3889829" cy="64951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ACC0D2C9-016B-1E45-AA7C-9307C3097935}"/>
              </a:ext>
            </a:extLst>
          </p:cNvPr>
          <p:cNvSpPr>
            <a:spLocks noGrp="1"/>
          </p:cNvSpPr>
          <p:nvPr>
            <p:ph type="title"/>
          </p:nvPr>
        </p:nvSpPr>
        <p:spPr>
          <a:xfrm>
            <a:off x="158045" y="2167128"/>
            <a:ext cx="1919111" cy="1261872"/>
          </a:xfrm>
        </p:spPr>
        <p:txBody>
          <a:bodyPr anchor="b">
            <a:noAutofit/>
          </a:bodyPr>
          <a:lstStyle/>
          <a:p>
            <a:r>
              <a:rPr lang="en-US" sz="4000" dirty="0">
                <a:solidFill>
                  <a:schemeClr val="bg2"/>
                </a:solidFill>
              </a:rPr>
              <a:t>1. </a:t>
            </a:r>
            <a:br>
              <a:rPr lang="en-US" sz="4000" dirty="0">
                <a:solidFill>
                  <a:schemeClr val="bg2"/>
                </a:solidFill>
              </a:rPr>
            </a:br>
            <a:r>
              <a:rPr lang="en-US" sz="4000" dirty="0">
                <a:solidFill>
                  <a:schemeClr val="bg2"/>
                </a:solidFill>
              </a:rPr>
              <a:t>About this survey</a:t>
            </a:r>
          </a:p>
        </p:txBody>
      </p:sp>
      <p:pic>
        <p:nvPicPr>
          <p:cNvPr id="3" name="Picture 2" descr="Text&#10;&#10;Description automatically generated with low confidence">
            <a:extLst>
              <a:ext uri="{FF2B5EF4-FFF2-40B4-BE49-F238E27FC236}">
                <a16:creationId xmlns:a16="http://schemas.microsoft.com/office/drawing/2014/main" id="{56E31DFF-55E4-0396-8311-E0B1E91A18F7}"/>
              </a:ext>
            </a:extLst>
          </p:cNvPr>
          <p:cNvPicPr>
            <a:picLocks noChangeAspect="1"/>
          </p:cNvPicPr>
          <p:nvPr/>
        </p:nvPicPr>
        <p:blipFill rotWithShape="1">
          <a:blip r:embed="rId2"/>
          <a:srcRect/>
          <a:stretch/>
        </p:blipFill>
        <p:spPr>
          <a:xfrm>
            <a:off x="3193143" y="362856"/>
            <a:ext cx="9681030" cy="6495143"/>
          </a:xfrm>
          <a:prstGeom prst="rect">
            <a:avLst/>
          </a:prstGeom>
        </p:spPr>
      </p:pic>
    </p:spTree>
    <p:extLst>
      <p:ext uri="{BB962C8B-B14F-4D97-AF65-F5344CB8AC3E}">
        <p14:creationId xmlns:p14="http://schemas.microsoft.com/office/powerpoint/2010/main" val="32064011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with low confidence">
            <a:extLst>
              <a:ext uri="{FF2B5EF4-FFF2-40B4-BE49-F238E27FC236}">
                <a16:creationId xmlns:a16="http://schemas.microsoft.com/office/drawing/2014/main" id="{ACE5DE63-A129-D340-4088-C780636B756A}"/>
              </a:ext>
            </a:extLst>
          </p:cNvPr>
          <p:cNvPicPr>
            <a:picLocks noChangeAspect="1"/>
          </p:cNvPicPr>
          <p:nvPr/>
        </p:nvPicPr>
        <p:blipFill>
          <a:blip r:embed="rId2"/>
          <a:stretch>
            <a:fillRect/>
          </a:stretch>
        </p:blipFill>
        <p:spPr>
          <a:xfrm>
            <a:off x="649712" y="1745793"/>
            <a:ext cx="5260023" cy="3366413"/>
          </a:xfrm>
          <a:prstGeom prst="rect">
            <a:avLst/>
          </a:prstGeom>
          <a:noFill/>
          <a:ln w="31750">
            <a:noFill/>
          </a:ln>
        </p:spPr>
      </p:pic>
      <p:sp>
        <p:nvSpPr>
          <p:cNvPr id="3" name="Title 2">
            <a:extLst>
              <a:ext uri="{FF2B5EF4-FFF2-40B4-BE49-F238E27FC236}">
                <a16:creationId xmlns:a16="http://schemas.microsoft.com/office/drawing/2014/main" id="{2CED09B8-20C3-5176-55E4-9479E827DBE4}"/>
              </a:ext>
            </a:extLst>
          </p:cNvPr>
          <p:cNvSpPr>
            <a:spLocks noGrp="1"/>
          </p:cNvSpPr>
          <p:nvPr>
            <p:ph type="title"/>
          </p:nvPr>
        </p:nvSpPr>
        <p:spPr>
          <a:xfrm>
            <a:off x="838200" y="513805"/>
            <a:ext cx="5684520" cy="584699"/>
          </a:xfrm>
        </p:spPr>
        <p:txBody>
          <a:bodyPr>
            <a:normAutofit/>
          </a:bodyPr>
          <a:lstStyle/>
          <a:p>
            <a:r>
              <a:rPr lang="en-GB" dirty="0">
                <a:solidFill>
                  <a:schemeClr val="tx2"/>
                </a:solidFill>
                <a:latin typeface="+mj-lt"/>
              </a:rPr>
              <a:t>About this survey</a:t>
            </a:r>
          </a:p>
        </p:txBody>
      </p:sp>
      <p:sp>
        <p:nvSpPr>
          <p:cNvPr id="4" name="Content Placeholder 3">
            <a:extLst>
              <a:ext uri="{FF2B5EF4-FFF2-40B4-BE49-F238E27FC236}">
                <a16:creationId xmlns:a16="http://schemas.microsoft.com/office/drawing/2014/main" id="{ADDA7B7D-2022-EC69-947A-2C4550DF9659}"/>
              </a:ext>
            </a:extLst>
          </p:cNvPr>
          <p:cNvSpPr>
            <a:spLocks noGrp="1"/>
          </p:cNvSpPr>
          <p:nvPr>
            <p:ph idx="1"/>
          </p:nvPr>
        </p:nvSpPr>
        <p:spPr>
          <a:xfrm>
            <a:off x="6183489" y="1392580"/>
            <a:ext cx="5684520" cy="4554572"/>
          </a:xfrm>
        </p:spPr>
        <p:txBody>
          <a:bodyPr>
            <a:normAutofit/>
          </a:bodyPr>
          <a:lstStyle/>
          <a:p>
            <a:pPr marL="0" indent="0">
              <a:lnSpc>
                <a:spcPct val="90000"/>
              </a:lnSpc>
              <a:buNone/>
            </a:pPr>
            <a:r>
              <a:rPr lang="en-GB" sz="2000" dirty="0">
                <a:solidFill>
                  <a:schemeClr val="accent6"/>
                </a:solidFill>
                <a:latin typeface="+mj-lt"/>
              </a:rPr>
              <a:t>The views of patients and patient groups have become of central importance across all of pharma’s activities, including …</a:t>
            </a:r>
          </a:p>
          <a:p>
            <a:pPr marL="0" indent="0">
              <a:lnSpc>
                <a:spcPct val="90000"/>
              </a:lnSpc>
              <a:buNone/>
            </a:pPr>
            <a:endParaRPr lang="en-GB" sz="900" dirty="0">
              <a:solidFill>
                <a:schemeClr val="accent6"/>
              </a:solidFill>
              <a:latin typeface="+mj-lt"/>
            </a:endParaRPr>
          </a:p>
          <a:p>
            <a:pPr lvl="1">
              <a:lnSpc>
                <a:spcPct val="90000"/>
              </a:lnSpc>
              <a:buFont typeface="Wingdings" panose="05000000000000000000" pitchFamily="2" charset="2"/>
              <a:buChar char="§"/>
            </a:pPr>
            <a:r>
              <a:rPr lang="en-GB" sz="1800" dirty="0">
                <a:solidFill>
                  <a:schemeClr val="accent6"/>
                </a:solidFill>
                <a:latin typeface="+mj-lt"/>
              </a:rPr>
              <a:t>Selecting which treatments address patients’ unmet needs.</a:t>
            </a:r>
          </a:p>
          <a:p>
            <a:pPr lvl="1">
              <a:lnSpc>
                <a:spcPct val="90000"/>
              </a:lnSpc>
              <a:buFont typeface="Wingdings" panose="05000000000000000000" pitchFamily="2" charset="2"/>
              <a:buChar char="§"/>
            </a:pPr>
            <a:r>
              <a:rPr lang="en-GB" sz="1800" dirty="0">
                <a:solidFill>
                  <a:schemeClr val="accent6"/>
                </a:solidFill>
                <a:latin typeface="+mj-lt"/>
              </a:rPr>
              <a:t>Defining optimum services that should be supplied ‘beyond the pill’.</a:t>
            </a:r>
          </a:p>
          <a:p>
            <a:pPr lvl="1">
              <a:lnSpc>
                <a:spcPct val="90000"/>
              </a:lnSpc>
              <a:buFont typeface="Wingdings" panose="05000000000000000000" pitchFamily="2" charset="2"/>
              <a:buChar char="§"/>
            </a:pPr>
            <a:r>
              <a:rPr lang="en-GB" sz="1800" dirty="0">
                <a:solidFill>
                  <a:schemeClr val="accent6"/>
                </a:solidFill>
                <a:latin typeface="+mj-lt"/>
              </a:rPr>
              <a:t>Co-creating user-friendly patient information.</a:t>
            </a:r>
          </a:p>
          <a:p>
            <a:pPr marL="274320" lvl="1" indent="0">
              <a:lnSpc>
                <a:spcPct val="90000"/>
              </a:lnSpc>
              <a:buNone/>
            </a:pPr>
            <a:endParaRPr lang="en-GB" sz="1800" dirty="0">
              <a:solidFill>
                <a:schemeClr val="accent6"/>
              </a:solidFill>
              <a:latin typeface="+mj-lt"/>
            </a:endParaRPr>
          </a:p>
          <a:p>
            <a:pPr marL="274320" lvl="1" indent="0">
              <a:lnSpc>
                <a:spcPct val="90000"/>
              </a:lnSpc>
              <a:buNone/>
            </a:pPr>
            <a:r>
              <a:rPr lang="en-GB" sz="1800" dirty="0">
                <a:latin typeface="+mj-lt"/>
              </a:rPr>
              <a:t>…a</a:t>
            </a:r>
            <a:r>
              <a:rPr lang="en-GB" sz="1800" dirty="0">
                <a:solidFill>
                  <a:schemeClr val="accent6"/>
                </a:solidFill>
                <a:latin typeface="+mj-lt"/>
              </a:rPr>
              <a:t>nd much more.</a:t>
            </a:r>
            <a:endParaRPr lang="en-GB" sz="2000" dirty="0"/>
          </a:p>
        </p:txBody>
      </p:sp>
    </p:spTree>
    <p:extLst>
      <p:ext uri="{BB962C8B-B14F-4D97-AF65-F5344CB8AC3E}">
        <p14:creationId xmlns:p14="http://schemas.microsoft.com/office/powerpoint/2010/main" val="3530098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with low confidence">
            <a:extLst>
              <a:ext uri="{FF2B5EF4-FFF2-40B4-BE49-F238E27FC236}">
                <a16:creationId xmlns:a16="http://schemas.microsoft.com/office/drawing/2014/main" id="{ACE5DE63-A129-D340-4088-C780636B756A}"/>
              </a:ext>
            </a:extLst>
          </p:cNvPr>
          <p:cNvPicPr>
            <a:picLocks noChangeAspect="1"/>
          </p:cNvPicPr>
          <p:nvPr/>
        </p:nvPicPr>
        <p:blipFill>
          <a:blip r:embed="rId3"/>
          <a:stretch>
            <a:fillRect/>
          </a:stretch>
        </p:blipFill>
        <p:spPr>
          <a:xfrm>
            <a:off x="649712" y="1745793"/>
            <a:ext cx="5260023" cy="3366413"/>
          </a:xfrm>
          <a:prstGeom prst="rect">
            <a:avLst/>
          </a:prstGeom>
          <a:noFill/>
          <a:ln w="31750">
            <a:noFill/>
          </a:ln>
        </p:spPr>
      </p:pic>
      <p:sp>
        <p:nvSpPr>
          <p:cNvPr id="3" name="Title 2">
            <a:extLst>
              <a:ext uri="{FF2B5EF4-FFF2-40B4-BE49-F238E27FC236}">
                <a16:creationId xmlns:a16="http://schemas.microsoft.com/office/drawing/2014/main" id="{2CED09B8-20C3-5176-55E4-9479E827DBE4}"/>
              </a:ext>
            </a:extLst>
          </p:cNvPr>
          <p:cNvSpPr>
            <a:spLocks noGrp="1"/>
          </p:cNvSpPr>
          <p:nvPr>
            <p:ph type="title"/>
          </p:nvPr>
        </p:nvSpPr>
        <p:spPr>
          <a:xfrm>
            <a:off x="838200" y="513805"/>
            <a:ext cx="5684520" cy="584699"/>
          </a:xfrm>
        </p:spPr>
        <p:txBody>
          <a:bodyPr>
            <a:normAutofit/>
          </a:bodyPr>
          <a:lstStyle/>
          <a:p>
            <a:r>
              <a:rPr lang="en-GB" dirty="0">
                <a:solidFill>
                  <a:schemeClr val="tx2"/>
                </a:solidFill>
                <a:latin typeface="+mj-lt"/>
              </a:rPr>
              <a:t>About this survey</a:t>
            </a:r>
          </a:p>
        </p:txBody>
      </p:sp>
      <p:sp>
        <p:nvSpPr>
          <p:cNvPr id="4" name="Content Placeholder 3">
            <a:extLst>
              <a:ext uri="{FF2B5EF4-FFF2-40B4-BE49-F238E27FC236}">
                <a16:creationId xmlns:a16="http://schemas.microsoft.com/office/drawing/2014/main" id="{ADDA7B7D-2022-EC69-947A-2C4550DF9659}"/>
              </a:ext>
            </a:extLst>
          </p:cNvPr>
          <p:cNvSpPr>
            <a:spLocks noGrp="1"/>
          </p:cNvSpPr>
          <p:nvPr>
            <p:ph idx="1"/>
          </p:nvPr>
        </p:nvSpPr>
        <p:spPr>
          <a:xfrm>
            <a:off x="6183489" y="666044"/>
            <a:ext cx="5684520" cy="5281108"/>
          </a:xfrm>
        </p:spPr>
        <p:txBody>
          <a:bodyPr>
            <a:normAutofit/>
          </a:bodyPr>
          <a:lstStyle/>
          <a:p>
            <a:pPr>
              <a:lnSpc>
                <a:spcPct val="90000"/>
              </a:lnSpc>
            </a:pPr>
            <a:endParaRPr lang="en-GB" sz="2000" dirty="0">
              <a:solidFill>
                <a:schemeClr val="accent6"/>
              </a:solidFill>
              <a:latin typeface="+mj-lt"/>
            </a:endParaRPr>
          </a:p>
          <a:p>
            <a:pPr>
              <a:lnSpc>
                <a:spcPct val="90000"/>
              </a:lnSpc>
            </a:pPr>
            <a:r>
              <a:rPr lang="en-GB" sz="2000" dirty="0">
                <a:solidFill>
                  <a:schemeClr val="accent6"/>
                </a:solidFill>
                <a:latin typeface="+mj-lt"/>
              </a:rPr>
              <a:t>Few studies explore the opinions of patient groups worldwide on whether pharma meets their expectations (and, if not, how might the industry, and individual pharma companies, improve).</a:t>
            </a:r>
          </a:p>
          <a:p>
            <a:pPr marL="0" indent="0">
              <a:lnSpc>
                <a:spcPct val="90000"/>
              </a:lnSpc>
              <a:buNone/>
            </a:pPr>
            <a:endParaRPr lang="en-GB" sz="1000" dirty="0">
              <a:solidFill>
                <a:schemeClr val="accent6"/>
              </a:solidFill>
              <a:latin typeface="+mj-lt"/>
            </a:endParaRPr>
          </a:p>
          <a:p>
            <a:pPr>
              <a:lnSpc>
                <a:spcPct val="90000"/>
              </a:lnSpc>
            </a:pPr>
            <a:r>
              <a:rPr lang="en-GB" sz="2000" dirty="0" err="1">
                <a:solidFill>
                  <a:schemeClr val="accent6"/>
                </a:solidFill>
                <a:latin typeface="+mj-lt"/>
              </a:rPr>
              <a:t>PatientView’s</a:t>
            </a:r>
            <a:r>
              <a:rPr lang="en-GB" sz="2000" dirty="0">
                <a:solidFill>
                  <a:schemeClr val="accent6"/>
                </a:solidFill>
                <a:latin typeface="+mj-lt"/>
              </a:rPr>
              <a:t> annual ‘Corporate Reputation of Pharma’ survey gives health campaigners and patient-advocacy groups (PAGs) an opportunity to comment on, and assess, the pharma industry’s performance.</a:t>
            </a:r>
          </a:p>
          <a:p>
            <a:pPr marL="0" indent="0">
              <a:lnSpc>
                <a:spcPct val="90000"/>
              </a:lnSpc>
              <a:buNone/>
            </a:pPr>
            <a:endParaRPr lang="en-GB" sz="1000" dirty="0">
              <a:solidFill>
                <a:schemeClr val="accent6"/>
              </a:solidFill>
              <a:latin typeface="+mj-lt"/>
            </a:endParaRPr>
          </a:p>
          <a:p>
            <a:pPr>
              <a:lnSpc>
                <a:spcPct val="90000"/>
              </a:lnSpc>
            </a:pPr>
            <a:r>
              <a:rPr lang="en-GB" sz="2000" dirty="0">
                <a:solidFill>
                  <a:schemeClr val="accent6"/>
                </a:solidFill>
                <a:latin typeface="+mj-lt"/>
              </a:rPr>
              <a:t>The results help support efforts in the industry to become more patient centric, and are also of great benefit to patient group and industry relations.</a:t>
            </a:r>
            <a:endParaRPr lang="en-GB" sz="2400" dirty="0"/>
          </a:p>
        </p:txBody>
      </p:sp>
    </p:spTree>
    <p:extLst>
      <p:ext uri="{BB962C8B-B14F-4D97-AF65-F5344CB8AC3E}">
        <p14:creationId xmlns:p14="http://schemas.microsoft.com/office/powerpoint/2010/main" val="2202019850"/>
      </p:ext>
    </p:extLst>
  </p:cSld>
  <p:clrMapOvr>
    <a:masterClrMapping/>
  </p:clrMapOvr>
  <p:extLst>
    <p:ext uri="{6950BFC3-D8DA-4A85-94F7-54DA5524770B}">
      <p188:commentRel xmlns:p188="http://schemas.microsoft.com/office/powerpoint/2018/8/main" r:id="rId2"/>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4191D25-03CC-4A17-30D5-3B65D4289AE5}"/>
              </a:ext>
            </a:extLst>
          </p:cNvPr>
          <p:cNvSpPr/>
          <p:nvPr/>
        </p:nvSpPr>
        <p:spPr>
          <a:xfrm>
            <a:off x="0" y="362857"/>
            <a:ext cx="3889829" cy="64951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ACC0D2C9-016B-1E45-AA7C-9307C3097935}"/>
              </a:ext>
            </a:extLst>
          </p:cNvPr>
          <p:cNvSpPr>
            <a:spLocks noGrp="1"/>
          </p:cNvSpPr>
          <p:nvPr>
            <p:ph type="title"/>
          </p:nvPr>
        </p:nvSpPr>
        <p:spPr>
          <a:xfrm>
            <a:off x="252292" y="4367467"/>
            <a:ext cx="2438401" cy="1261872"/>
          </a:xfrm>
        </p:spPr>
        <p:txBody>
          <a:bodyPr anchor="b">
            <a:noAutofit/>
          </a:bodyPr>
          <a:lstStyle/>
          <a:p>
            <a:r>
              <a:rPr lang="en-US" sz="4000" dirty="0">
                <a:solidFill>
                  <a:schemeClr val="bg2"/>
                </a:solidFill>
              </a:rPr>
              <a:t>2. </a:t>
            </a:r>
            <a:br>
              <a:rPr lang="en-US" sz="4000" dirty="0">
                <a:solidFill>
                  <a:schemeClr val="bg2"/>
                </a:solidFill>
              </a:rPr>
            </a:br>
            <a:r>
              <a:rPr lang="en-US" sz="4000" dirty="0">
                <a:solidFill>
                  <a:schemeClr val="bg2"/>
                </a:solidFill>
              </a:rPr>
              <a:t>Why are the opinions of patient groups critical for change?</a:t>
            </a:r>
          </a:p>
        </p:txBody>
      </p:sp>
      <p:sp>
        <p:nvSpPr>
          <p:cNvPr id="4" name="Rectangle 3">
            <a:extLst>
              <a:ext uri="{FF2B5EF4-FFF2-40B4-BE49-F238E27FC236}">
                <a16:creationId xmlns:a16="http://schemas.microsoft.com/office/drawing/2014/main" id="{C836ED32-B4D3-81B5-72BD-B4BB11C104A5}"/>
              </a:ext>
            </a:extLst>
          </p:cNvPr>
          <p:cNvSpPr/>
          <p:nvPr/>
        </p:nvSpPr>
        <p:spPr>
          <a:xfrm>
            <a:off x="3461659" y="362857"/>
            <a:ext cx="9129485" cy="669108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C:\Users\alex\AppData\Local\Microsoft\Windows\INetCache\Content.Outlook\2Q2ICUCF\Ribbon cover image 2.png">
            <a:extLst>
              <a:ext uri="{FF2B5EF4-FFF2-40B4-BE49-F238E27FC236}">
                <a16:creationId xmlns:a16="http://schemas.microsoft.com/office/drawing/2014/main" id="{29D52876-8A51-9848-3524-4D5EA68575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6998" y="751782"/>
            <a:ext cx="6028641" cy="5791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04499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7DEF3300-A289-DB89-7EE7-5BAA61A1112A}"/>
              </a:ext>
            </a:extLst>
          </p:cNvPr>
          <p:cNvPicPr>
            <a:picLocks noGrp="1" noChangeAspect="1"/>
          </p:cNvPicPr>
          <p:nvPr>
            <p:ph type="pic" sz="quarter" idx="10"/>
          </p:nvPr>
        </p:nvPicPr>
        <p:blipFill>
          <a:blip r:embed="rId2">
            <a:alphaModFix amt="35000"/>
            <a:duotone>
              <a:schemeClr val="bg2">
                <a:shade val="45000"/>
                <a:satMod val="135000"/>
              </a:schemeClr>
              <a:prstClr val="white"/>
            </a:duotone>
          </a:blip>
          <a:srcRect l="6453" r="6453"/>
          <a:stretch>
            <a:fillRect/>
          </a:stretch>
        </p:blipFill>
        <p:spPr>
          <a:xfrm>
            <a:off x="6816045" y="37349"/>
            <a:ext cx="4969555" cy="6961479"/>
          </a:xfrm>
        </p:spPr>
      </p:pic>
      <p:sp>
        <p:nvSpPr>
          <p:cNvPr id="5" name="Title 4">
            <a:extLst>
              <a:ext uri="{FF2B5EF4-FFF2-40B4-BE49-F238E27FC236}">
                <a16:creationId xmlns:a16="http://schemas.microsoft.com/office/drawing/2014/main" id="{AAB4E9E7-5548-EC40-92B9-7CFB6B15C921}"/>
              </a:ext>
            </a:extLst>
          </p:cNvPr>
          <p:cNvSpPr>
            <a:spLocks noGrp="1"/>
          </p:cNvSpPr>
          <p:nvPr>
            <p:ph type="title"/>
          </p:nvPr>
        </p:nvSpPr>
        <p:spPr>
          <a:xfrm>
            <a:off x="838199" y="513805"/>
            <a:ext cx="7848601" cy="584699"/>
          </a:xfrm>
        </p:spPr>
        <p:txBody>
          <a:bodyPr>
            <a:noAutofit/>
          </a:bodyPr>
          <a:lstStyle/>
          <a:p>
            <a:r>
              <a:rPr lang="en-US" sz="2800" dirty="0">
                <a:solidFill>
                  <a:schemeClr val="tx2"/>
                </a:solidFill>
                <a:latin typeface="+mj-lt"/>
              </a:rPr>
              <a:t>Why are the opinions of patient groups critical for change?</a:t>
            </a:r>
          </a:p>
        </p:txBody>
      </p:sp>
      <p:sp>
        <p:nvSpPr>
          <p:cNvPr id="6" name="Content Placeholder 5">
            <a:extLst>
              <a:ext uri="{FF2B5EF4-FFF2-40B4-BE49-F238E27FC236}">
                <a16:creationId xmlns:a16="http://schemas.microsoft.com/office/drawing/2014/main" id="{676E553B-1D5A-1E48-9F92-F569A5EC1D05}"/>
              </a:ext>
            </a:extLst>
          </p:cNvPr>
          <p:cNvSpPr>
            <a:spLocks noGrp="1"/>
          </p:cNvSpPr>
          <p:nvPr>
            <p:ph idx="1"/>
          </p:nvPr>
        </p:nvSpPr>
        <p:spPr>
          <a:xfrm>
            <a:off x="838200" y="1393379"/>
            <a:ext cx="6153385" cy="5109021"/>
          </a:xfrm>
        </p:spPr>
        <p:txBody>
          <a:bodyPr>
            <a:normAutofit/>
          </a:bodyPr>
          <a:lstStyle/>
          <a:p>
            <a:pPr marL="397923" indent="-380990">
              <a:spcBef>
                <a:spcPts val="0"/>
              </a:spcBef>
              <a:buClr>
                <a:schemeClr val="tx2"/>
              </a:buClr>
              <a:buFont typeface="Wingdings" panose="05000000000000000000" pitchFamily="2" charset="2"/>
              <a:buChar char="§"/>
            </a:pPr>
            <a:r>
              <a:rPr lang="en-GB" sz="2000" kern="1400" dirty="0">
                <a:solidFill>
                  <a:schemeClr val="accent6"/>
                </a:solidFill>
                <a:latin typeface="+mj-lt"/>
              </a:rPr>
              <a:t>Patient groups possess a unique understanding of the needs of patients</a:t>
            </a:r>
            <a:r>
              <a:rPr lang="en-GB" sz="2000" kern="1400" dirty="0">
                <a:latin typeface="+mj-lt"/>
              </a:rPr>
              <a:t> </a:t>
            </a:r>
            <a:r>
              <a:rPr lang="en-GB" sz="2000" kern="1400" dirty="0">
                <a:solidFill>
                  <a:schemeClr val="accent6"/>
                </a:solidFill>
                <a:latin typeface="+mj-lt"/>
              </a:rPr>
              <a:t>and represent the collated views of patients.</a:t>
            </a:r>
          </a:p>
          <a:p>
            <a:pPr marL="16933" indent="0">
              <a:spcBef>
                <a:spcPts val="0"/>
              </a:spcBef>
              <a:buClr>
                <a:schemeClr val="tx2"/>
              </a:buClr>
              <a:buNone/>
            </a:pPr>
            <a:endParaRPr lang="en-GB" sz="2000" kern="1400" dirty="0">
              <a:solidFill>
                <a:schemeClr val="accent6"/>
              </a:solidFill>
              <a:latin typeface="+mj-lt"/>
            </a:endParaRPr>
          </a:p>
          <a:p>
            <a:pPr marL="397923" indent="-380990">
              <a:spcBef>
                <a:spcPts val="0"/>
              </a:spcBef>
              <a:buClr>
                <a:schemeClr val="tx2"/>
              </a:buClr>
              <a:buFont typeface="Wingdings" panose="05000000000000000000" pitchFamily="2" charset="2"/>
              <a:buChar char="§"/>
            </a:pPr>
            <a:r>
              <a:rPr lang="en-GB" sz="2000" kern="1400" dirty="0">
                <a:solidFill>
                  <a:schemeClr val="accent6"/>
                </a:solidFill>
                <a:latin typeface="+mj-lt"/>
              </a:rPr>
              <a:t>Patient-group perspectives have become increasingly relevant to regulators that demand patient input into trial design and conduct (as well as into the evaluation of clinical outcomes).</a:t>
            </a:r>
          </a:p>
          <a:p>
            <a:pPr marL="16933" indent="0">
              <a:spcBef>
                <a:spcPts val="0"/>
              </a:spcBef>
              <a:buClr>
                <a:schemeClr val="tx2"/>
              </a:buClr>
              <a:buNone/>
            </a:pPr>
            <a:endParaRPr lang="en-GB" sz="2000" kern="1400" dirty="0">
              <a:solidFill>
                <a:schemeClr val="accent6"/>
              </a:solidFill>
              <a:latin typeface="+mj-lt"/>
            </a:endParaRPr>
          </a:p>
          <a:p>
            <a:pPr marL="397923" indent="-380990">
              <a:spcBef>
                <a:spcPts val="0"/>
              </a:spcBef>
              <a:buClr>
                <a:schemeClr val="tx2"/>
              </a:buClr>
              <a:buFont typeface="Wingdings" panose="05000000000000000000" pitchFamily="2" charset="2"/>
              <a:buChar char="§"/>
            </a:pPr>
            <a:r>
              <a:rPr lang="en-GB" sz="2000" kern="1400" dirty="0">
                <a:solidFill>
                  <a:schemeClr val="accent6"/>
                </a:solidFill>
                <a:latin typeface="+mj-lt"/>
              </a:rPr>
              <a:t>At the same time, many patient groups are also familiar with the complexities of pharma’s business.</a:t>
            </a:r>
            <a:endParaRPr lang="en-US" sz="2000" dirty="0">
              <a:solidFill>
                <a:schemeClr val="accent6"/>
              </a:solidFill>
              <a:latin typeface="+mj-lt"/>
            </a:endParaRPr>
          </a:p>
        </p:txBody>
      </p:sp>
      <p:pic>
        <p:nvPicPr>
          <p:cNvPr id="2" name="Picture 2" descr="C:\Users\alex\AppData\Local\Microsoft\Windows\INetCache\Content.Outlook\2Q2ICUCF\Ribbon cover image 2.png">
            <a:extLst>
              <a:ext uri="{FF2B5EF4-FFF2-40B4-BE49-F238E27FC236}">
                <a16:creationId xmlns:a16="http://schemas.microsoft.com/office/drawing/2014/main" id="{C6F9D8D9-123A-5A99-FCF6-2AC3F72D8C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0146" y="1233530"/>
            <a:ext cx="4341352" cy="4170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4867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3D5447E-AC40-8ECC-2644-137344884FA0}"/>
              </a:ext>
            </a:extLst>
          </p:cNvPr>
          <p:cNvSpPr/>
          <p:nvPr/>
        </p:nvSpPr>
        <p:spPr>
          <a:xfrm>
            <a:off x="0" y="362857"/>
            <a:ext cx="3889829" cy="64951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ACC0D2C9-016B-1E45-AA7C-9307C3097935}"/>
              </a:ext>
            </a:extLst>
          </p:cNvPr>
          <p:cNvSpPr>
            <a:spLocks noGrp="1"/>
          </p:cNvSpPr>
          <p:nvPr>
            <p:ph type="title"/>
          </p:nvPr>
        </p:nvSpPr>
        <p:spPr>
          <a:xfrm>
            <a:off x="248078" y="3014631"/>
            <a:ext cx="2786744" cy="1261872"/>
          </a:xfrm>
        </p:spPr>
        <p:txBody>
          <a:bodyPr anchor="b">
            <a:noAutofit/>
          </a:bodyPr>
          <a:lstStyle/>
          <a:p>
            <a:r>
              <a:rPr lang="en-US" sz="4000" dirty="0">
                <a:solidFill>
                  <a:schemeClr val="bg2"/>
                </a:solidFill>
              </a:rPr>
              <a:t>3. </a:t>
            </a:r>
            <a:br>
              <a:rPr lang="en-US" sz="4000" dirty="0">
                <a:solidFill>
                  <a:schemeClr val="bg2"/>
                </a:solidFill>
              </a:rPr>
            </a:br>
            <a:r>
              <a:rPr lang="en-US" sz="4000" dirty="0">
                <a:solidFill>
                  <a:schemeClr val="bg2"/>
                </a:solidFill>
              </a:rPr>
              <a:t>Why take part in the </a:t>
            </a:r>
            <a:r>
              <a:rPr lang="en-US" sz="4000" dirty="0" err="1">
                <a:solidFill>
                  <a:schemeClr val="bg2"/>
                </a:solidFill>
              </a:rPr>
              <a:t>PatientView</a:t>
            </a:r>
            <a:r>
              <a:rPr lang="en-US" sz="4000" dirty="0">
                <a:solidFill>
                  <a:schemeClr val="bg2"/>
                </a:solidFill>
              </a:rPr>
              <a:t> survey?</a:t>
            </a:r>
          </a:p>
        </p:txBody>
      </p:sp>
      <p:sp>
        <p:nvSpPr>
          <p:cNvPr id="4" name="Rectangle 3">
            <a:extLst>
              <a:ext uri="{FF2B5EF4-FFF2-40B4-BE49-F238E27FC236}">
                <a16:creationId xmlns:a16="http://schemas.microsoft.com/office/drawing/2014/main" id="{C836ED32-B4D3-81B5-72BD-B4BB11C104A5}"/>
              </a:ext>
            </a:extLst>
          </p:cNvPr>
          <p:cNvSpPr/>
          <p:nvPr/>
        </p:nvSpPr>
        <p:spPr>
          <a:xfrm>
            <a:off x="3889829" y="397996"/>
            <a:ext cx="9027886" cy="649514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Circle&#10;&#10;Description automatically generated with low confidence">
            <a:extLst>
              <a:ext uri="{FF2B5EF4-FFF2-40B4-BE49-F238E27FC236}">
                <a16:creationId xmlns:a16="http://schemas.microsoft.com/office/drawing/2014/main" id="{778C6A9C-B974-12AB-F84B-D5F921BC7301}"/>
              </a:ext>
            </a:extLst>
          </p:cNvPr>
          <p:cNvPicPr>
            <a:picLocks noChangeAspect="1"/>
          </p:cNvPicPr>
          <p:nvPr/>
        </p:nvPicPr>
        <p:blipFill>
          <a:blip r:embed="rId2"/>
          <a:stretch>
            <a:fillRect/>
          </a:stretch>
        </p:blipFill>
        <p:spPr>
          <a:xfrm>
            <a:off x="6589487" y="-400584"/>
            <a:ext cx="5588000" cy="7619999"/>
          </a:xfrm>
          <a:prstGeom prst="rect">
            <a:avLst/>
          </a:prstGeom>
        </p:spPr>
      </p:pic>
    </p:spTree>
    <p:extLst>
      <p:ext uri="{BB962C8B-B14F-4D97-AF65-F5344CB8AC3E}">
        <p14:creationId xmlns:p14="http://schemas.microsoft.com/office/powerpoint/2010/main" val="784281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EE62CA-4D19-B35E-66A0-3D9BAB5080B7}"/>
              </a:ext>
            </a:extLst>
          </p:cNvPr>
          <p:cNvSpPr>
            <a:spLocks noGrp="1"/>
          </p:cNvSpPr>
          <p:nvPr>
            <p:ph sz="half" idx="1"/>
          </p:nvPr>
        </p:nvSpPr>
        <p:spPr>
          <a:xfrm>
            <a:off x="508510" y="1606296"/>
            <a:ext cx="11228432" cy="4718304"/>
          </a:xfrm>
          <a:ln w="15875">
            <a:noFill/>
          </a:ln>
        </p:spPr>
        <p:txBody>
          <a:bodyPr>
            <a:normAutofit/>
          </a:bodyPr>
          <a:lstStyle/>
          <a:p>
            <a:pPr marL="360363" indent="-360363">
              <a:spcBef>
                <a:spcPts val="0"/>
              </a:spcBef>
              <a:spcAft>
                <a:spcPts val="600"/>
              </a:spcAft>
              <a:buClr>
                <a:schemeClr val="bg1"/>
              </a:buClr>
              <a:buFont typeface="Wingdings" panose="05000000000000000000" pitchFamily="2" charset="2"/>
              <a:buChar char="§"/>
            </a:pPr>
            <a:r>
              <a:rPr lang="en-GB" sz="2000" dirty="0">
                <a:solidFill>
                  <a:schemeClr val="accent6"/>
                </a:solidFill>
                <a:latin typeface="+mj-lt"/>
              </a:rPr>
              <a:t>The annual ‘Corporate Reputation of Pharma’ survey has been </a:t>
            </a:r>
            <a:r>
              <a:rPr lang="en-GB" sz="2000" b="1" dirty="0">
                <a:solidFill>
                  <a:schemeClr val="accent6"/>
                </a:solidFill>
                <a:latin typeface="+mj-lt"/>
              </a:rPr>
              <a:t>conducted since 2011 </a:t>
            </a:r>
            <a:r>
              <a:rPr lang="en-GB" sz="2000" dirty="0">
                <a:solidFill>
                  <a:schemeClr val="accent6"/>
                </a:solidFill>
                <a:latin typeface="+mj-lt"/>
              </a:rPr>
              <a:t>so you are</a:t>
            </a:r>
            <a:r>
              <a:rPr lang="en-GB" sz="2000" b="1" dirty="0">
                <a:solidFill>
                  <a:schemeClr val="accent6"/>
                </a:solidFill>
                <a:latin typeface="+mj-lt"/>
              </a:rPr>
              <a:t> contributing to tracking historic progress </a:t>
            </a:r>
            <a:r>
              <a:rPr lang="en-GB" sz="2000" dirty="0">
                <a:solidFill>
                  <a:schemeClr val="accent6"/>
                </a:solidFill>
                <a:latin typeface="+mj-lt"/>
              </a:rPr>
              <a:t>of the industry becoming more patient centric, and recording key challenges or setbacks. </a:t>
            </a:r>
          </a:p>
          <a:p>
            <a:pPr marL="360363" indent="-360363">
              <a:spcBef>
                <a:spcPts val="0"/>
              </a:spcBef>
              <a:spcAft>
                <a:spcPts val="600"/>
              </a:spcAft>
              <a:buClr>
                <a:schemeClr val="bg1"/>
              </a:buClr>
              <a:buFont typeface="Wingdings" panose="05000000000000000000" pitchFamily="2" charset="2"/>
              <a:buChar char="§"/>
            </a:pPr>
            <a:r>
              <a:rPr lang="en-GB" sz="2000" dirty="0" err="1">
                <a:solidFill>
                  <a:schemeClr val="accent6"/>
                </a:solidFill>
                <a:latin typeface="+mj-lt"/>
              </a:rPr>
              <a:t>PatientView</a:t>
            </a:r>
            <a:r>
              <a:rPr lang="en-GB" sz="2000" dirty="0">
                <a:solidFill>
                  <a:schemeClr val="accent6"/>
                </a:solidFill>
                <a:latin typeface="+mj-lt"/>
              </a:rPr>
              <a:t> works with </a:t>
            </a:r>
            <a:r>
              <a:rPr lang="en-GB" sz="2000" b="1" dirty="0">
                <a:solidFill>
                  <a:schemeClr val="accent6"/>
                </a:solidFill>
                <a:latin typeface="+mj-lt"/>
              </a:rPr>
              <a:t>patient groups worldwide</a:t>
            </a:r>
            <a:r>
              <a:rPr lang="en-GB" sz="2000" dirty="0">
                <a:solidFill>
                  <a:schemeClr val="accent6"/>
                </a:solidFill>
                <a:latin typeface="+mj-lt"/>
              </a:rPr>
              <a:t> (of most therapy areas, and from most countries).</a:t>
            </a:r>
          </a:p>
          <a:p>
            <a:pPr marL="360363" indent="-360363">
              <a:spcBef>
                <a:spcPts val="0"/>
              </a:spcBef>
              <a:spcAft>
                <a:spcPts val="600"/>
              </a:spcAft>
              <a:buClr>
                <a:schemeClr val="bg1"/>
              </a:buClr>
              <a:buFont typeface="Wingdings" panose="05000000000000000000" pitchFamily="2" charset="2"/>
              <a:buChar char="§"/>
            </a:pPr>
            <a:r>
              <a:rPr lang="en-GB" sz="2000" dirty="0">
                <a:solidFill>
                  <a:schemeClr val="accent6"/>
                </a:solidFill>
                <a:latin typeface="+mj-lt"/>
              </a:rPr>
              <a:t>Currently working in 21 languages, to ensure </a:t>
            </a:r>
            <a:r>
              <a:rPr lang="en-GB" sz="2000" b="1" dirty="0">
                <a:solidFill>
                  <a:schemeClr val="accent6"/>
                </a:solidFill>
                <a:latin typeface="+mj-lt"/>
              </a:rPr>
              <a:t>patient group accessibility</a:t>
            </a:r>
            <a:r>
              <a:rPr lang="en-GB" sz="2000" dirty="0">
                <a:solidFill>
                  <a:schemeClr val="accent6"/>
                </a:solidFill>
                <a:latin typeface="+mj-lt"/>
              </a:rPr>
              <a:t>.</a:t>
            </a:r>
          </a:p>
          <a:p>
            <a:pPr marL="360363" indent="-360363">
              <a:spcBef>
                <a:spcPts val="0"/>
              </a:spcBef>
              <a:spcAft>
                <a:spcPts val="600"/>
              </a:spcAft>
              <a:buClr>
                <a:schemeClr val="bg1"/>
              </a:buClr>
              <a:buFont typeface="Wingdings" panose="05000000000000000000" pitchFamily="2" charset="2"/>
              <a:buChar char="§"/>
            </a:pPr>
            <a:r>
              <a:rPr lang="en-GB" sz="2000" dirty="0" err="1">
                <a:solidFill>
                  <a:schemeClr val="accent6"/>
                </a:solidFill>
                <a:latin typeface="+mj-lt"/>
              </a:rPr>
              <a:t>PatientView</a:t>
            </a:r>
            <a:r>
              <a:rPr lang="en-GB" sz="2000" dirty="0">
                <a:solidFill>
                  <a:schemeClr val="accent6"/>
                </a:solidFill>
                <a:latin typeface="+mj-lt"/>
              </a:rPr>
              <a:t> are </a:t>
            </a:r>
            <a:r>
              <a:rPr lang="en-GB" sz="2000" b="1" dirty="0">
                <a:solidFill>
                  <a:schemeClr val="accent6"/>
                </a:solidFill>
                <a:latin typeface="+mj-lt"/>
              </a:rPr>
              <a:t>financially independent </a:t>
            </a:r>
            <a:r>
              <a:rPr lang="en-GB" sz="2000" dirty="0">
                <a:solidFill>
                  <a:schemeClr val="accent6"/>
                </a:solidFill>
                <a:latin typeface="+mj-lt"/>
              </a:rPr>
              <a:t>and not paid by any healthcare stakeholder.</a:t>
            </a:r>
          </a:p>
          <a:p>
            <a:pPr marL="360363" indent="-360363">
              <a:spcBef>
                <a:spcPts val="0"/>
              </a:spcBef>
              <a:spcAft>
                <a:spcPts val="600"/>
              </a:spcAft>
              <a:buClr>
                <a:schemeClr val="bg1"/>
              </a:buClr>
              <a:buFont typeface="Wingdings" panose="05000000000000000000" pitchFamily="2" charset="2"/>
              <a:buChar char="§"/>
            </a:pPr>
            <a:r>
              <a:rPr lang="en-GB" sz="2000" dirty="0">
                <a:solidFill>
                  <a:schemeClr val="accent6"/>
                </a:solidFill>
                <a:latin typeface="+mj-lt"/>
              </a:rPr>
              <a:t>All PatientView work is </a:t>
            </a:r>
            <a:r>
              <a:rPr lang="en-GB" sz="2000" b="1" dirty="0">
                <a:solidFill>
                  <a:schemeClr val="accent6"/>
                </a:solidFill>
                <a:latin typeface="+mj-lt"/>
              </a:rPr>
              <a:t>evidence based</a:t>
            </a:r>
            <a:r>
              <a:rPr lang="en-GB" sz="2000" dirty="0">
                <a:solidFill>
                  <a:schemeClr val="accent6"/>
                </a:solidFill>
                <a:latin typeface="+mj-lt"/>
              </a:rPr>
              <a:t>.</a:t>
            </a:r>
          </a:p>
          <a:p>
            <a:pPr marL="360363" indent="-360363">
              <a:spcBef>
                <a:spcPts val="0"/>
              </a:spcBef>
              <a:spcAft>
                <a:spcPts val="600"/>
              </a:spcAft>
              <a:buClr>
                <a:schemeClr val="bg1"/>
              </a:buClr>
              <a:buFont typeface="Wingdings" panose="05000000000000000000" pitchFamily="2" charset="2"/>
              <a:buChar char="§"/>
            </a:pPr>
            <a:r>
              <a:rPr lang="en-GB" sz="2000" dirty="0">
                <a:solidFill>
                  <a:schemeClr val="accent6"/>
                </a:solidFill>
                <a:latin typeface="+mj-lt"/>
              </a:rPr>
              <a:t>Research is both </a:t>
            </a:r>
            <a:r>
              <a:rPr lang="en-GB" sz="2000" b="1" dirty="0">
                <a:solidFill>
                  <a:schemeClr val="accent6"/>
                </a:solidFill>
                <a:latin typeface="+mj-lt"/>
              </a:rPr>
              <a:t>quantitative and qualitative</a:t>
            </a:r>
            <a:r>
              <a:rPr lang="en-GB" sz="2000" dirty="0">
                <a:solidFill>
                  <a:schemeClr val="accent6"/>
                </a:solidFill>
                <a:latin typeface="+mj-lt"/>
              </a:rPr>
              <a:t>.</a:t>
            </a:r>
          </a:p>
          <a:p>
            <a:pPr marL="360363" indent="-360363">
              <a:spcBef>
                <a:spcPts val="0"/>
              </a:spcBef>
              <a:spcAft>
                <a:spcPts val="600"/>
              </a:spcAft>
              <a:buClr>
                <a:schemeClr val="bg1"/>
              </a:buClr>
              <a:buFont typeface="Wingdings" panose="05000000000000000000" pitchFamily="2" charset="2"/>
              <a:buChar char="§"/>
            </a:pPr>
            <a:r>
              <a:rPr lang="en-GB" sz="2000" dirty="0">
                <a:solidFill>
                  <a:schemeClr val="accent6"/>
                </a:solidFill>
                <a:latin typeface="+mj-lt"/>
              </a:rPr>
              <a:t>Most of the major pharma companies worldwide find PatientView data helpful in developing their patient-centric strategies, so </a:t>
            </a:r>
            <a:r>
              <a:rPr lang="en-GB" sz="2000" b="1" dirty="0">
                <a:solidFill>
                  <a:schemeClr val="accent6"/>
                </a:solidFill>
                <a:latin typeface="+mj-lt"/>
              </a:rPr>
              <a:t>taking part in the survey is an opportunity to steer change</a:t>
            </a:r>
            <a:r>
              <a:rPr lang="en-GB" sz="2000" dirty="0">
                <a:solidFill>
                  <a:schemeClr val="accent6"/>
                </a:solidFill>
                <a:latin typeface="+mj-lt"/>
              </a:rPr>
              <a:t>.</a:t>
            </a:r>
            <a:endParaRPr lang="en-GB" sz="2000" dirty="0"/>
          </a:p>
        </p:txBody>
      </p:sp>
      <p:sp>
        <p:nvSpPr>
          <p:cNvPr id="2" name="Title 1">
            <a:extLst>
              <a:ext uri="{FF2B5EF4-FFF2-40B4-BE49-F238E27FC236}">
                <a16:creationId xmlns:a16="http://schemas.microsoft.com/office/drawing/2014/main" id="{D01CC7E7-9281-92A5-BD93-F5ECCFD55E6E}"/>
              </a:ext>
            </a:extLst>
          </p:cNvPr>
          <p:cNvSpPr>
            <a:spLocks noGrp="1"/>
          </p:cNvSpPr>
          <p:nvPr>
            <p:ph type="title"/>
          </p:nvPr>
        </p:nvSpPr>
        <p:spPr>
          <a:xfrm>
            <a:off x="508510" y="533400"/>
            <a:ext cx="10972800" cy="990600"/>
          </a:xfrm>
        </p:spPr>
        <p:txBody>
          <a:bodyPr/>
          <a:lstStyle/>
          <a:p>
            <a:r>
              <a:rPr lang="en-GB" dirty="0"/>
              <a:t>Why take part in the </a:t>
            </a:r>
            <a:r>
              <a:rPr lang="en-GB" dirty="0" err="1"/>
              <a:t>PatientView</a:t>
            </a:r>
            <a:r>
              <a:rPr lang="en-GB" dirty="0"/>
              <a:t> survey? </a:t>
            </a:r>
          </a:p>
        </p:txBody>
      </p:sp>
      <p:cxnSp>
        <p:nvCxnSpPr>
          <p:cNvPr id="6" name="Straight Connector 5">
            <a:extLst>
              <a:ext uri="{FF2B5EF4-FFF2-40B4-BE49-F238E27FC236}">
                <a16:creationId xmlns:a16="http://schemas.microsoft.com/office/drawing/2014/main" id="{7A214CFE-45B6-32AA-A0C3-DA4B28F3BB4B}"/>
              </a:ext>
            </a:extLst>
          </p:cNvPr>
          <p:cNvCxnSpPr>
            <a:cxnSpLocks/>
          </p:cNvCxnSpPr>
          <p:nvPr/>
        </p:nvCxnSpPr>
        <p:spPr>
          <a:xfrm>
            <a:off x="0" y="6392092"/>
            <a:ext cx="10728960" cy="0"/>
          </a:xfrm>
          <a:prstGeom prst="line">
            <a:avLst/>
          </a:prstGeom>
          <a:ln w="53975">
            <a:solidFill>
              <a:srgbClr val="D95476"/>
            </a:solidFill>
          </a:ln>
        </p:spPr>
        <p:style>
          <a:lnRef idx="1">
            <a:schemeClr val="accent1"/>
          </a:lnRef>
          <a:fillRef idx="0">
            <a:schemeClr val="accent1"/>
          </a:fillRef>
          <a:effectRef idx="0">
            <a:schemeClr val="accent1"/>
          </a:effectRef>
          <a:fontRef idx="minor">
            <a:schemeClr val="tx1"/>
          </a:fontRef>
        </p:style>
      </p:cxnSp>
      <p:pic>
        <p:nvPicPr>
          <p:cNvPr id="7" name="Picture 6" descr="Text&#10;&#10;Description automatically generated">
            <a:extLst>
              <a:ext uri="{FF2B5EF4-FFF2-40B4-BE49-F238E27FC236}">
                <a16:creationId xmlns:a16="http://schemas.microsoft.com/office/drawing/2014/main" id="{6B3003BE-B215-9B1C-63CD-EBBBA087746C}"/>
              </a:ext>
            </a:extLst>
          </p:cNvPr>
          <p:cNvPicPr>
            <a:picLocks noChangeAspect="1"/>
          </p:cNvPicPr>
          <p:nvPr/>
        </p:nvPicPr>
        <p:blipFill>
          <a:blip r:embed="rId3"/>
          <a:stretch>
            <a:fillRect/>
          </a:stretch>
        </p:blipFill>
        <p:spPr>
          <a:xfrm>
            <a:off x="10952524" y="6030903"/>
            <a:ext cx="722377" cy="722377"/>
          </a:xfrm>
          <a:prstGeom prst="rect">
            <a:avLst/>
          </a:prstGeom>
        </p:spPr>
      </p:pic>
    </p:spTree>
    <p:extLst>
      <p:ext uri="{BB962C8B-B14F-4D97-AF65-F5344CB8AC3E}">
        <p14:creationId xmlns:p14="http://schemas.microsoft.com/office/powerpoint/2010/main" val="2488842423"/>
      </p:ext>
    </p:extLst>
  </p:cSld>
  <p:clrMapOvr>
    <a:masterClrMapping/>
  </p:clrMapOvr>
  <p:extLst>
    <p:ext uri="{6950BFC3-D8DA-4A85-94F7-54DA5524770B}">
      <p188:commentRel xmlns:p188="http://schemas.microsoft.com/office/powerpoint/2018/8/main" r:id="rId2"/>
    </p:ext>
  </p:extLs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PATIENTVIEW">
      <a:dk1>
        <a:srgbClr val="074059"/>
      </a:dk1>
      <a:lt1>
        <a:srgbClr val="E07313"/>
      </a:lt1>
      <a:dk2>
        <a:srgbClr val="D29D44"/>
      </a:dk2>
      <a:lt2>
        <a:srgbClr val="FED46C"/>
      </a:lt2>
      <a:accent1>
        <a:srgbClr val="C4D10C"/>
      </a:accent1>
      <a:accent2>
        <a:srgbClr val="B7C7A7"/>
      </a:accent2>
      <a:accent3>
        <a:srgbClr val="7DBC37"/>
      </a:accent3>
      <a:accent4>
        <a:srgbClr val="BA72AD"/>
      </a:accent4>
      <a:accent5>
        <a:srgbClr val="19A377"/>
      </a:accent5>
      <a:accent6>
        <a:srgbClr val="000000"/>
      </a:accent6>
      <a:hlink>
        <a:srgbClr val="0E82B6"/>
      </a:hlink>
      <a:folHlink>
        <a:srgbClr val="7F6F6F"/>
      </a:folHlink>
    </a:clrScheme>
    <a:fontScheme name="CALIBRI GILIEAD">
      <a:majorFont>
        <a:latin typeface="Calibri Light"/>
        <a:ea typeface=""/>
        <a:cs typeface=""/>
      </a:majorFont>
      <a:minorFont>
        <a:latin typeface="Calibri"/>
        <a:ea typeface=""/>
        <a:cs typeface=""/>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596</TotalTime>
  <Words>884</Words>
  <Application>Microsoft Macintosh PowerPoint</Application>
  <PresentationFormat>Widescreen</PresentationFormat>
  <Paragraphs>54</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Candara</vt:lpstr>
      <vt:lpstr>Wingdings</vt:lpstr>
      <vt:lpstr>Clarity</vt:lpstr>
      <vt:lpstr>THE CORPORATE REPUTATION OF PHARMA, 2022 ―FROM A PATIENT PERSPECTIVE  An update to patient advocacy groups about the forthcoming 2022 survey    </vt:lpstr>
      <vt:lpstr>Contents   1. About this survey 2. Why are the opinions of patient groups critical for change? 3. Why should patient groups take the PatientView survey? 4. Key questions to assess pharma companies’ corporate reputation  5. How to take part in the Corporate Reputation of Pharma 2022/2023 survey.      </vt:lpstr>
      <vt:lpstr>1.  About this survey</vt:lpstr>
      <vt:lpstr>About this survey</vt:lpstr>
      <vt:lpstr>About this survey</vt:lpstr>
      <vt:lpstr>2.  Why are the opinions of patient groups critical for change?</vt:lpstr>
      <vt:lpstr>Why are the opinions of patient groups critical for change?</vt:lpstr>
      <vt:lpstr>3.  Why take part in the PatientView survey?</vt:lpstr>
      <vt:lpstr>Why take part in the PatientView survey? </vt:lpstr>
      <vt:lpstr>4. Key questions to assess pharma companies’ corporate reputation </vt:lpstr>
      <vt:lpstr>Key questions to assess pharma companies’ corporate reputation  Corporate reputation is defined as companies that meet the expectations of your patient organisation </vt:lpstr>
      <vt:lpstr>Why the changes for the 2022 survey?   Although the Covid-19 pandemic continues to influence the healthcare landscape, the more-pressing, long-term, pre-Covid needs of patients have returned to the fore in 2022—hence, we have removed the 2021 ‘Corporate Reputation’ survey’s question on ‘company support for patients during the pandemic’, to add emphasis to the importance of the remaining indicators .   One of the survey’s 2022 changes reflecting the new perspectives of patient groups, post pandemic, is the subject of ‘gaining access to medicines’—whether this be addressing drug shortages; continued access to treatment, post-clinical trial; or negotiating reimbursements with regulatory agencies to ensure that novel medicines reach patients. We hope that the feedback provided by patient groups responding to the 2022 survey will better define what patients mean by the phrase ‘more-equitable access to medicines’.   Increasingly, companies are also seeking to develop more-extensive measures to determine the quality of their relationships with patient organisations—which is why we have expanded the ‘patient-relations’ element of the questionnaire to accommodate this need.   </vt:lpstr>
      <vt:lpstr>5. How to take part  How to take part in the Corporate Reputation of Pharma 2022/2023 survey.   </vt:lpstr>
      <vt:lpstr>How to take part — How to take part in the Corporate Reputation of Pharma 2022/2023 survey.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Differentiating Chiesi GRD by developing and maintaining ‘best-in-industry’ patient group relationships.</dc:title>
  <dc:creator>Mat Phillips</dc:creator>
  <cp:lastModifiedBy>Claire Creagh</cp:lastModifiedBy>
  <cp:revision>592</cp:revision>
  <cp:lastPrinted>2022-10-24T12:01:53Z</cp:lastPrinted>
  <dcterms:created xsi:type="dcterms:W3CDTF">2021-05-18T08:59:53Z</dcterms:created>
  <dcterms:modified xsi:type="dcterms:W3CDTF">2022-11-09T15:19:15Z</dcterms:modified>
</cp:coreProperties>
</file>